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7"/>
  </p:notesMasterIdLst>
  <p:sldIdLst>
    <p:sldId id="256" r:id="rId2"/>
    <p:sldId id="398" r:id="rId3"/>
    <p:sldId id="399" r:id="rId4"/>
    <p:sldId id="400" r:id="rId5"/>
    <p:sldId id="401" r:id="rId6"/>
    <p:sldId id="403" r:id="rId7"/>
    <p:sldId id="405" r:id="rId8"/>
    <p:sldId id="445" r:id="rId9"/>
    <p:sldId id="406" r:id="rId10"/>
    <p:sldId id="407" r:id="rId11"/>
    <p:sldId id="408" r:id="rId12"/>
    <p:sldId id="446" r:id="rId13"/>
    <p:sldId id="409" r:id="rId14"/>
    <p:sldId id="411" r:id="rId15"/>
    <p:sldId id="412" r:id="rId16"/>
    <p:sldId id="413" r:id="rId17"/>
    <p:sldId id="414" r:id="rId18"/>
    <p:sldId id="415" r:id="rId19"/>
    <p:sldId id="417" r:id="rId20"/>
    <p:sldId id="418" r:id="rId21"/>
    <p:sldId id="447" r:id="rId22"/>
    <p:sldId id="419" r:id="rId23"/>
    <p:sldId id="421" r:id="rId24"/>
    <p:sldId id="448" r:id="rId25"/>
    <p:sldId id="422" r:id="rId26"/>
    <p:sldId id="423" r:id="rId27"/>
    <p:sldId id="424" r:id="rId28"/>
    <p:sldId id="425" r:id="rId29"/>
    <p:sldId id="426" r:id="rId30"/>
    <p:sldId id="427" r:id="rId31"/>
    <p:sldId id="428" r:id="rId32"/>
    <p:sldId id="429" r:id="rId33"/>
    <p:sldId id="430" r:id="rId34"/>
    <p:sldId id="431" r:id="rId35"/>
    <p:sldId id="433" r:id="rId36"/>
    <p:sldId id="434" r:id="rId37"/>
    <p:sldId id="435" r:id="rId38"/>
    <p:sldId id="437" r:id="rId39"/>
    <p:sldId id="439" r:id="rId40"/>
    <p:sldId id="449" r:id="rId41"/>
    <p:sldId id="440" r:id="rId42"/>
    <p:sldId id="450" r:id="rId43"/>
    <p:sldId id="441" r:id="rId44"/>
    <p:sldId id="443" r:id="rId45"/>
    <p:sldId id="276" r:id="rId4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9900"/>
    <a:srgbClr val="CCCCFF"/>
    <a:srgbClr val="009900"/>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1771" autoAdjust="0"/>
  </p:normalViewPr>
  <p:slideViewPr>
    <p:cSldViewPr snapToGrid="0">
      <p:cViewPr varScale="1">
        <p:scale>
          <a:sx n="100" d="100"/>
          <a:sy n="100" d="100"/>
        </p:scale>
        <p:origin x="-27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2016.05.05.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https://www.google.lv/search?q=resursu+atguve&amp;espv=2&amp;biw=1920&amp;bih=935&amp;source=lnms&amp;tbm=isch&amp;sa=X&amp;ved=0ahUKEwik98yUl6nMAhUoJ5oKHad9CFYQ_AUIBygC#tbm=isch&amp;q=latvijas+av%C4%ABzes+gr%C4%81mata&amp;imgrc=ktQdknJn1VYpdM%3A</a:t>
            </a:r>
          </a:p>
          <a:p>
            <a:r>
              <a:rPr lang="lv-LV" dirty="0" smtClean="0"/>
              <a:t>https://www.google.lv/search?q=resursu+atguve&amp;espv=2&amp;biw=1920&amp;bih=935&amp;source=lnms&amp;tbm=isch&amp;sa=X&amp;ved=0ahUKEwik98yUl6nMAhUoJ5oKHad9CFYQ_AUIBygC#tbm=isch&amp;q=daba+un+v%C4%93sture&amp;imgrc=7r1oJp-QoKe4rM%3A</a:t>
            </a:r>
          </a:p>
          <a:p>
            <a:r>
              <a:rPr lang="lv-LV" dirty="0" smtClean="0"/>
              <a:t>https://www.google.lv/search?q=resursu+atguve&amp;espv=2&amp;biw=1920&amp;bih=935&amp;source=lnms&amp;tbm=isch&amp;sa=X&amp;ved=0ahUKEwik98yUl6nMAhUoJ5oKHad9CFYQ_AUIBygC#tbm=isch&amp;q=daba+un+v%C4%93sture&amp;imgrc=ycTNdmC9G7F-vM%3A</a:t>
            </a:r>
          </a:p>
          <a:p>
            <a:r>
              <a:rPr lang="lv-LV" dirty="0" smtClean="0"/>
              <a:t>https://www.google.lv/search?q=resursu+atguve&amp;espv=2&amp;biw=1920&amp;bih=935&amp;source=lnms&amp;tbm=isch&amp;sa=X&amp;ved=0ahUKEwik98yUl6nMAhUoJ5oKHad9CFYQ_AUIBygC#tbm=isch&amp;q=daba+un+v%C4%93sture&amp;imgrc=k3iWd6aFTsvsQM%3A</a:t>
            </a:r>
          </a:p>
          <a:p>
            <a:r>
              <a:rPr lang="lv-LV" dirty="0" smtClean="0"/>
              <a:t>https://www.google.lv/search?q=resursu+atguve&amp;espv=2&amp;biw=1920&amp;bih=935&amp;source=lnms&amp;tbm=isch&amp;sa=X&amp;ved=0ahUKEwik98yUl6nMAhUoJ5oKHad9CFYQ_AUIBygC#tbm=isch&amp;q=daba+un+v%C4%93sture&amp;imgrc=fRX_C5e7CUYd4M%3A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7</a:t>
            </a:fld>
            <a:endParaRPr lang="lv-LV"/>
          </a:p>
        </p:txBody>
      </p:sp>
    </p:spTree>
    <p:extLst>
      <p:ext uri="{BB962C8B-B14F-4D97-AF65-F5344CB8AC3E}">
        <p14:creationId xmlns:p14="http://schemas.microsoft.com/office/powerpoint/2010/main" xmlns="" val="186913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https://www.google.lv/search?q=resursu+atguve&amp;espv=2&amp;biw=1920&amp;bih=935&amp;source=lnms&amp;tbm=isch&amp;sa=X&amp;ved=0ahUKEwik98yUl6nMAhUoJ5oKHad9CFYQ_AUIBygC#q=tilia+cordata+flower&amp;tbs=isz:l&amp;tbm=isch&amp;tbas=0&amp;imgrc=fZLNGw9bGkeklM%3A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14</a:t>
            </a:fld>
            <a:endParaRPr lang="lv-LV"/>
          </a:p>
        </p:txBody>
      </p:sp>
    </p:spTree>
    <p:extLst>
      <p:ext uri="{BB962C8B-B14F-4D97-AF65-F5344CB8AC3E}">
        <p14:creationId xmlns:p14="http://schemas.microsoft.com/office/powerpoint/2010/main" xmlns="" val="411343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https://www.google.lv/search?q=resursu+atguve&amp;espv=2&amp;biw=1920&amp;bih=935&amp;source=lnms&amp;tbm=isch&amp;sa=X&amp;ved=0ahUKEwik98yUl6nMAhUoJ5oKHad9CFYQ_AUIBygC#tbs=isz:l&amp;tbm=isch&amp;q=padus+racemosa&amp;imgrc=GkAKOlPkHTtfpM%3A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31</a:t>
            </a:fld>
            <a:endParaRPr lang="lv-LV"/>
          </a:p>
        </p:txBody>
      </p:sp>
    </p:spTree>
    <p:extLst>
      <p:ext uri="{BB962C8B-B14F-4D97-AF65-F5344CB8AC3E}">
        <p14:creationId xmlns:p14="http://schemas.microsoft.com/office/powerpoint/2010/main" xmlns="" val="179588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https://www.google.lv/search?q=resursu+atguve&amp;espv=2&amp;biw=1920&amp;bih=935&amp;source=lnms&amp;tbm=isch&amp;sa=X&amp;ved=0ahUKEwik98yUl6nMAhUoJ5oKHad9CFYQ_AUIBygC#tbs=isz:l&amp;tbm=isch&amp;q=strawberry+flowering&amp;imgrc=lv-KH1ngSzoPOM%3A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36</a:t>
            </a:fld>
            <a:endParaRPr lang="lv-LV"/>
          </a:p>
        </p:txBody>
      </p:sp>
    </p:spTree>
    <p:extLst>
      <p:ext uri="{BB962C8B-B14F-4D97-AF65-F5344CB8AC3E}">
        <p14:creationId xmlns:p14="http://schemas.microsoft.com/office/powerpoint/2010/main" xmlns="" val="68414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9900"/>
            </a:gs>
            <a:gs pos="20000">
              <a:schemeClr val="bg1"/>
            </a:gs>
            <a:gs pos="80000">
              <a:schemeClr val="bg1"/>
            </a:gs>
            <a:gs pos="100000">
              <a:srgbClr val="CC99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2016.05.05.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7240407" cy="2387600"/>
          </a:xfrm>
        </p:spPr>
        <p:txBody>
          <a:bodyPr>
            <a:noAutofit/>
          </a:bodyPr>
          <a:lstStyle/>
          <a:p>
            <a:pPr algn="l"/>
            <a:r>
              <a:rPr lang="lv-LV" sz="5400" b="1" dirty="0"/>
              <a:t>Augšanas sezonas izmaiņas </a:t>
            </a:r>
            <a:r>
              <a:rPr lang="lv-LV" sz="4800" dirty="0"/>
              <a:t>un </a:t>
            </a:r>
            <a:r>
              <a:rPr lang="lv-LV" sz="4800" dirty="0" smtClean="0"/>
              <a:t>tās ietekme</a:t>
            </a:r>
            <a:br>
              <a:rPr lang="lv-LV" sz="4800" dirty="0" smtClean="0"/>
            </a:br>
            <a:r>
              <a:rPr lang="lv-LV" sz="4800" dirty="0" smtClean="0"/>
              <a:t>uz mežsaimniecību un </a:t>
            </a:r>
            <a:r>
              <a:rPr lang="lv-LV" sz="4800" dirty="0"/>
              <a:t>lauksaimniecību</a:t>
            </a:r>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13248" y="537313"/>
            <a:ext cx="6365504" cy="10302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Fenoloģisko fāžu iestāšanās laika izmaiņas </a:t>
            </a:r>
          </a:p>
          <a:p>
            <a:pPr algn="ctr"/>
            <a:r>
              <a:rPr lang="lv-LV" sz="2400" dirty="0" smtClean="0"/>
              <a:t>laika </a:t>
            </a:r>
            <a:r>
              <a:rPr lang="lv-LV" sz="2400" dirty="0"/>
              <a:t>periodā </a:t>
            </a:r>
            <a:r>
              <a:rPr lang="lv-LV" sz="2400" dirty="0" smtClean="0"/>
              <a:t>1971.-2000.g. </a:t>
            </a:r>
            <a:r>
              <a:rPr lang="lv-LV" sz="2400" dirty="0"/>
              <a:t>Eiropā </a:t>
            </a:r>
            <a:endParaRPr lang="lv-LV" sz="2400" dirty="0" smtClean="0"/>
          </a:p>
        </p:txBody>
      </p:sp>
      <p:sp>
        <p:nvSpPr>
          <p:cNvPr id="6" name="Rounded Rectangle 5"/>
          <p:cNvSpPr/>
          <p:nvPr/>
        </p:nvSpPr>
        <p:spPr>
          <a:xfrm>
            <a:off x="7984686" y="5018440"/>
            <a:ext cx="3432252" cy="7373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Pētījumā analizēti </a:t>
            </a:r>
            <a:r>
              <a:rPr lang="lv-LV" b="1" dirty="0">
                <a:solidFill>
                  <a:schemeClr val="tx1"/>
                </a:solidFill>
              </a:rPr>
              <a:t>21 valsts dati, vairāk nekā 542 augu </a:t>
            </a:r>
            <a:r>
              <a:rPr lang="lv-LV" b="1" dirty="0" smtClean="0">
                <a:solidFill>
                  <a:schemeClr val="tx1"/>
                </a:solidFill>
              </a:rPr>
              <a:t>sugas </a:t>
            </a:r>
          </a:p>
        </p:txBody>
      </p:sp>
      <p:grpSp>
        <p:nvGrpSpPr>
          <p:cNvPr id="9" name="Group 8"/>
          <p:cNvGrpSpPr/>
          <p:nvPr/>
        </p:nvGrpSpPr>
        <p:grpSpPr>
          <a:xfrm>
            <a:off x="1384797" y="2028541"/>
            <a:ext cx="9449074" cy="2439357"/>
            <a:chOff x="1280293" y="1519084"/>
            <a:chExt cx="9449074" cy="2439357"/>
          </a:xfrm>
        </p:grpSpPr>
        <p:pic>
          <p:nvPicPr>
            <p:cNvPr id="2050" name="Picture 2" descr="Figure 1.6"/>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462633" y="1985949"/>
              <a:ext cx="9266734" cy="197249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rot="16200000">
              <a:off x="639673" y="2626569"/>
              <a:ext cx="1619794" cy="338554"/>
            </a:xfrm>
            <a:prstGeom prst="rect">
              <a:avLst/>
            </a:prstGeom>
            <a:solidFill>
              <a:schemeClr val="bg1"/>
            </a:solidFill>
          </p:spPr>
          <p:txBody>
            <a:bodyPr wrap="square" rtlCol="0">
              <a:spAutoFit/>
            </a:bodyPr>
            <a:lstStyle/>
            <a:p>
              <a:pPr algn="ctr"/>
              <a:r>
                <a:rPr lang="lv-LV" sz="1600" b="1" dirty="0" smtClean="0"/>
                <a:t>Atkārtojamība</a:t>
              </a:r>
              <a:endParaRPr lang="lv-LV" sz="1600" b="1" dirty="0"/>
            </a:p>
          </p:txBody>
        </p:sp>
        <p:sp>
          <p:nvSpPr>
            <p:cNvPr id="10" name="TextBox 9"/>
            <p:cNvSpPr txBox="1"/>
            <p:nvPr/>
          </p:nvSpPr>
          <p:spPr>
            <a:xfrm>
              <a:off x="2095505" y="2581835"/>
              <a:ext cx="972000" cy="507831"/>
            </a:xfrm>
            <a:prstGeom prst="rect">
              <a:avLst/>
            </a:prstGeom>
            <a:solidFill>
              <a:schemeClr val="bg1"/>
            </a:solidFill>
          </p:spPr>
          <p:txBody>
            <a:bodyPr wrap="square" rtlCol="0">
              <a:spAutoFit/>
            </a:bodyPr>
            <a:lstStyle/>
            <a:p>
              <a:pPr algn="ctr"/>
              <a:r>
                <a:rPr lang="lv-LV" sz="1600" b="1" dirty="0"/>
                <a:t>Agrāk</a:t>
              </a:r>
              <a:r>
                <a:rPr lang="lv-LV" sz="1200" b="1" dirty="0"/>
                <a:t> </a:t>
              </a:r>
              <a:r>
                <a:rPr lang="lv-LV" sz="1100" dirty="0"/>
                <a:t>(</a:t>
              </a:r>
              <a:r>
                <a:rPr lang="lv-LV" sz="1100" dirty="0" smtClean="0"/>
                <a:t>dienas gadā</a:t>
              </a:r>
              <a:r>
                <a:rPr lang="lv-LV" sz="1100" dirty="0"/>
                <a:t>)</a:t>
              </a:r>
            </a:p>
          </p:txBody>
        </p:sp>
        <p:sp>
          <p:nvSpPr>
            <p:cNvPr id="11" name="TextBox 10"/>
            <p:cNvSpPr txBox="1"/>
            <p:nvPr/>
          </p:nvSpPr>
          <p:spPr>
            <a:xfrm>
              <a:off x="3155389" y="2581835"/>
              <a:ext cx="972000" cy="507831"/>
            </a:xfrm>
            <a:prstGeom prst="rect">
              <a:avLst/>
            </a:prstGeom>
            <a:solidFill>
              <a:schemeClr val="bg1"/>
            </a:solidFill>
          </p:spPr>
          <p:txBody>
            <a:bodyPr wrap="square" rtlCol="0">
              <a:spAutoFit/>
            </a:bodyPr>
            <a:lstStyle/>
            <a:p>
              <a:pPr algn="ctr"/>
              <a:r>
                <a:rPr lang="lv-LV" sz="1600" b="1" dirty="0" smtClean="0"/>
                <a:t>Vēlāk</a:t>
              </a:r>
              <a:r>
                <a:rPr lang="lv-LV" sz="1200" b="1" dirty="0" smtClean="0"/>
                <a:t> </a:t>
              </a:r>
              <a:r>
                <a:rPr lang="lv-LV" sz="1100" dirty="0"/>
                <a:t>(</a:t>
              </a:r>
              <a:r>
                <a:rPr lang="lv-LV" sz="1100" dirty="0" smtClean="0"/>
                <a:t>dienas gadā</a:t>
              </a:r>
              <a:r>
                <a:rPr lang="lv-LV" sz="1100" dirty="0"/>
                <a:t>)</a:t>
              </a:r>
            </a:p>
          </p:txBody>
        </p:sp>
        <p:sp>
          <p:nvSpPr>
            <p:cNvPr id="8" name="Rectangle 7"/>
            <p:cNvSpPr/>
            <p:nvPr/>
          </p:nvSpPr>
          <p:spPr>
            <a:xfrm>
              <a:off x="3278777" y="2142309"/>
              <a:ext cx="705394" cy="43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Rounded Rectangle 15"/>
            <p:cNvSpPr/>
            <p:nvPr/>
          </p:nvSpPr>
          <p:spPr>
            <a:xfrm>
              <a:off x="2219138" y="1519084"/>
              <a:ext cx="1791161" cy="570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Pirmie lauku darbi</a:t>
              </a:r>
            </a:p>
          </p:txBody>
        </p:sp>
        <p:sp>
          <p:nvSpPr>
            <p:cNvPr id="17" name="Rectangle 16"/>
            <p:cNvSpPr/>
            <p:nvPr/>
          </p:nvSpPr>
          <p:spPr>
            <a:xfrm>
              <a:off x="5345444" y="2152247"/>
              <a:ext cx="936000" cy="43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Rounded Rectangle 17"/>
            <p:cNvSpPr/>
            <p:nvPr/>
          </p:nvSpPr>
          <p:spPr>
            <a:xfrm>
              <a:off x="4402184" y="1519084"/>
              <a:ext cx="1737361" cy="570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Lapu plaukšana</a:t>
              </a:r>
            </a:p>
            <a:p>
              <a:pPr algn="ctr"/>
              <a:r>
                <a:rPr lang="lv-LV" b="1" dirty="0" smtClean="0">
                  <a:solidFill>
                    <a:schemeClr val="tx1"/>
                  </a:solidFill>
                </a:rPr>
                <a:t>Ziedēšana</a:t>
              </a:r>
            </a:p>
          </p:txBody>
        </p:sp>
        <p:sp>
          <p:nvSpPr>
            <p:cNvPr id="19" name="Rectangle 18"/>
            <p:cNvSpPr/>
            <p:nvPr/>
          </p:nvSpPr>
          <p:spPr>
            <a:xfrm>
              <a:off x="7499499" y="2142309"/>
              <a:ext cx="936000" cy="43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Rounded Rectangle 19"/>
            <p:cNvSpPr/>
            <p:nvPr/>
          </p:nvSpPr>
          <p:spPr>
            <a:xfrm>
              <a:off x="6551938" y="1519084"/>
              <a:ext cx="1791161" cy="570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Augļu nogatavošanās</a:t>
              </a:r>
            </a:p>
          </p:txBody>
        </p:sp>
        <p:sp>
          <p:nvSpPr>
            <p:cNvPr id="22" name="Rectangle 21"/>
            <p:cNvSpPr/>
            <p:nvPr/>
          </p:nvSpPr>
          <p:spPr>
            <a:xfrm>
              <a:off x="9653554" y="2122182"/>
              <a:ext cx="972000" cy="43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Rounded Rectangle 20"/>
            <p:cNvSpPr/>
            <p:nvPr/>
          </p:nvSpPr>
          <p:spPr>
            <a:xfrm>
              <a:off x="8710916" y="1519084"/>
              <a:ext cx="1791161" cy="570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Lapu krāsošanās</a:t>
              </a:r>
            </a:p>
            <a:p>
              <a:pPr algn="ctr"/>
              <a:r>
                <a:rPr lang="lv-LV" b="1" dirty="0" smtClean="0">
                  <a:solidFill>
                    <a:schemeClr val="tx1"/>
                  </a:solidFill>
                </a:rPr>
                <a:t>Lapkritis</a:t>
              </a:r>
            </a:p>
          </p:txBody>
        </p:sp>
      </p:grpSp>
      <p:sp>
        <p:nvSpPr>
          <p:cNvPr id="24" name="Title 1"/>
          <p:cNvSpPr txBox="1">
            <a:spLocks/>
          </p:cNvSpPr>
          <p:nvPr/>
        </p:nvSpPr>
        <p:spPr>
          <a:xfrm>
            <a:off x="719747" y="4812591"/>
            <a:ext cx="636550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Kopumā </a:t>
            </a:r>
            <a:r>
              <a:rPr lang="lv-LV" sz="2400" dirty="0" err="1"/>
              <a:t>fenoloģiskais</a:t>
            </a:r>
            <a:r>
              <a:rPr lang="lv-LV" sz="2400" dirty="0"/>
              <a:t> pavasaris un vasara Eiropas teritorijā normas periodā (</a:t>
            </a:r>
            <a:r>
              <a:rPr lang="lv-LV" sz="2400" dirty="0" smtClean="0"/>
              <a:t>1971.-2000.g.) </a:t>
            </a:r>
          </a:p>
          <a:p>
            <a:pPr algn="ctr"/>
            <a:r>
              <a:rPr lang="lv-LV" sz="2400" dirty="0" smtClean="0"/>
              <a:t>iestājies </a:t>
            </a:r>
            <a:r>
              <a:rPr lang="lv-LV" sz="2400" dirty="0"/>
              <a:t>par 2,5 dienām </a:t>
            </a:r>
            <a:r>
              <a:rPr lang="lv-LV" sz="2400" dirty="0" smtClean="0"/>
              <a:t>agrāk desmitgades laikā</a:t>
            </a:r>
          </a:p>
        </p:txBody>
      </p:sp>
    </p:spTree>
    <p:extLst>
      <p:ext uri="{BB962C8B-B14F-4D97-AF65-F5344CB8AC3E}">
        <p14:creationId xmlns:p14="http://schemas.microsoft.com/office/powerpoint/2010/main" xmlns="" val="2659767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8_Atteli\4764724998_a2bb50098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75308"/>
            <a:ext cx="8368683" cy="47073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096000" y="1308290"/>
            <a:ext cx="5738949" cy="12148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Pētījumi pierāda, ka gaisa temperatūras izmaiņas ir galvenais ietekmējošais faktors – paaugstinoties gaisa temperatūrai par 1 </a:t>
            </a:r>
            <a:r>
              <a:rPr lang="lv-LV" b="1" dirty="0" err="1" smtClean="0">
                <a:solidFill>
                  <a:schemeClr val="tx1"/>
                </a:solidFill>
              </a:rPr>
              <a:t>ºC</a:t>
            </a:r>
            <a:r>
              <a:rPr lang="lv-LV" b="1" dirty="0">
                <a:solidFill>
                  <a:schemeClr val="tx1"/>
                </a:solidFill>
              </a:rPr>
              <a:t>, pavasara-vasaras fāzes iestājas </a:t>
            </a:r>
            <a:endParaRPr lang="lv-LV" b="1" dirty="0" smtClean="0">
              <a:solidFill>
                <a:schemeClr val="tx1"/>
              </a:solidFill>
            </a:endParaRPr>
          </a:p>
          <a:p>
            <a:pPr algn="ctr"/>
            <a:r>
              <a:rPr lang="lv-LV" b="1" dirty="0" smtClean="0">
                <a:solidFill>
                  <a:schemeClr val="tx1"/>
                </a:solidFill>
              </a:rPr>
              <a:t>2,5 </a:t>
            </a:r>
            <a:r>
              <a:rPr lang="lv-LV" b="1" dirty="0">
                <a:solidFill>
                  <a:schemeClr val="tx1"/>
                </a:solidFill>
              </a:rPr>
              <a:t>dienas agrāk, savukārt rudens fāzes – 1 dienu vēlāk</a:t>
            </a:r>
            <a:endParaRPr lang="lv-LV" b="1" dirty="0" smtClean="0">
              <a:solidFill>
                <a:schemeClr val="tx1"/>
              </a:solidFill>
            </a:endParaRPr>
          </a:p>
        </p:txBody>
      </p:sp>
      <p:sp>
        <p:nvSpPr>
          <p:cNvPr id="4" name="Rounded Rectangle 3"/>
          <p:cNvSpPr/>
          <p:nvPr/>
        </p:nvSpPr>
        <p:spPr>
          <a:xfrm>
            <a:off x="6096000" y="2810815"/>
            <a:ext cx="5738949" cy="7030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Turklāt agrās pavasara fāzes ir jutīgākas pret </a:t>
            </a:r>
            <a:endParaRPr lang="lv-LV" b="1" dirty="0" smtClean="0">
              <a:solidFill>
                <a:schemeClr val="tx1"/>
              </a:solidFill>
            </a:endParaRPr>
          </a:p>
          <a:p>
            <a:pPr algn="ctr"/>
            <a:r>
              <a:rPr lang="lv-LV" b="1" dirty="0" smtClean="0">
                <a:solidFill>
                  <a:schemeClr val="tx1"/>
                </a:solidFill>
              </a:rPr>
              <a:t>temperatūras </a:t>
            </a:r>
            <a:r>
              <a:rPr lang="lv-LV" b="1" dirty="0">
                <a:solidFill>
                  <a:schemeClr val="tx1"/>
                </a:solidFill>
              </a:rPr>
              <a:t>izmaiņām</a:t>
            </a:r>
            <a:endParaRPr lang="lv-LV" b="1" dirty="0" smtClean="0">
              <a:solidFill>
                <a:schemeClr val="tx1"/>
              </a:solidFill>
            </a:endParaRPr>
          </a:p>
        </p:txBody>
      </p:sp>
      <p:sp>
        <p:nvSpPr>
          <p:cNvPr id="5" name="Rounded Rectangle 4"/>
          <p:cNvSpPr/>
          <p:nvPr/>
        </p:nvSpPr>
        <p:spPr>
          <a:xfrm>
            <a:off x="6096000" y="3801587"/>
            <a:ext cx="5738949" cy="7573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Starp lapu dzeltēšanu, lapu krišanu un gaisa temperatūru netika atrasta būtiska </a:t>
            </a:r>
            <a:r>
              <a:rPr lang="lv-LV" b="1" dirty="0" smtClean="0">
                <a:solidFill>
                  <a:schemeClr val="tx1"/>
                </a:solidFill>
              </a:rPr>
              <a:t>sakarība</a:t>
            </a:r>
          </a:p>
        </p:txBody>
      </p:sp>
      <p:sp>
        <p:nvSpPr>
          <p:cNvPr id="7" name="Rounded Rectangle 6"/>
          <p:cNvSpPr/>
          <p:nvPr/>
        </p:nvSpPr>
        <p:spPr>
          <a:xfrm>
            <a:off x="6096000" y="4846615"/>
            <a:ext cx="5738949" cy="6789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nozīmē, ka rudens fāzēm ir citi limitējošie faktori, kuri, kā atzīst zinātnieki, vēl nav līdz galam izpētīti</a:t>
            </a:r>
            <a:endParaRPr lang="lv-LV" b="1" dirty="0" smtClean="0">
              <a:solidFill>
                <a:schemeClr val="tx1"/>
              </a:solidFill>
            </a:endParaRPr>
          </a:p>
        </p:txBody>
      </p:sp>
    </p:spTree>
    <p:extLst>
      <p:ext uri="{BB962C8B-B14F-4D97-AF65-F5344CB8AC3E}">
        <p14:creationId xmlns:p14="http://schemas.microsoft.com/office/powerpoint/2010/main" xmlns="" val="997048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8_Atteli\7034251637_58fa717c0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66107" y="0"/>
            <a:ext cx="459432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583523" y="2251336"/>
            <a:ext cx="6008915" cy="11756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augšanas sezonas sākums augļu kokiem Vācijas teritorijā ir mainījies – tas sākas vidēji 2,3 dienas agrāk desmitgades laikā (ķiršu </a:t>
            </a:r>
            <a:r>
              <a:rPr lang="lv-LV" b="1" dirty="0" smtClean="0">
                <a:solidFill>
                  <a:schemeClr val="tx1"/>
                </a:solidFill>
              </a:rPr>
              <a:t>ziedēšana – 2 </a:t>
            </a:r>
            <a:r>
              <a:rPr lang="lv-LV" b="1" dirty="0">
                <a:solidFill>
                  <a:schemeClr val="tx1"/>
                </a:solidFill>
              </a:rPr>
              <a:t>dienas, ābeļu </a:t>
            </a:r>
            <a:r>
              <a:rPr lang="lv-LV" b="1" dirty="0" smtClean="0">
                <a:solidFill>
                  <a:schemeClr val="tx1"/>
                </a:solidFill>
              </a:rPr>
              <a:t>ziedēšana – </a:t>
            </a:r>
            <a:r>
              <a:rPr lang="lv-LV" b="1" dirty="0">
                <a:solidFill>
                  <a:schemeClr val="tx1"/>
                </a:solidFill>
              </a:rPr>
              <a:t>2,2 dienas agrāk) </a:t>
            </a:r>
            <a:endParaRPr lang="lv-LV" b="1" dirty="0" smtClean="0">
              <a:solidFill>
                <a:schemeClr val="tx1"/>
              </a:solidFill>
            </a:endParaRPr>
          </a:p>
        </p:txBody>
      </p:sp>
      <p:sp>
        <p:nvSpPr>
          <p:cNvPr id="4" name="Rounded Rectangle 3"/>
          <p:cNvSpPr/>
          <p:nvPr/>
        </p:nvSpPr>
        <p:spPr>
          <a:xfrm>
            <a:off x="583524" y="3618751"/>
            <a:ext cx="6008915" cy="6789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Francijā aprikožu un persiku ziedēšanas laiks pēdējos </a:t>
            </a:r>
            <a:endParaRPr lang="lv-LV" b="1" dirty="0" smtClean="0">
              <a:solidFill>
                <a:schemeClr val="tx1"/>
              </a:solidFill>
            </a:endParaRPr>
          </a:p>
          <a:p>
            <a:pPr algn="ctr"/>
            <a:r>
              <a:rPr lang="lv-LV" b="1" dirty="0" smtClean="0">
                <a:solidFill>
                  <a:schemeClr val="tx1"/>
                </a:solidFill>
              </a:rPr>
              <a:t>30 </a:t>
            </a:r>
            <a:r>
              <a:rPr lang="lv-LV" b="1" dirty="0">
                <a:solidFill>
                  <a:schemeClr val="tx1"/>
                </a:solidFill>
              </a:rPr>
              <a:t>gados mainījies par </a:t>
            </a:r>
            <a:r>
              <a:rPr lang="lv-LV" b="1" dirty="0" smtClean="0">
                <a:solidFill>
                  <a:schemeClr val="tx1"/>
                </a:solidFill>
              </a:rPr>
              <a:t>1-3 nedēļām</a:t>
            </a:r>
          </a:p>
        </p:txBody>
      </p:sp>
      <p:sp>
        <p:nvSpPr>
          <p:cNvPr id="5" name="Rounded Rectangle 4"/>
          <p:cNvSpPr/>
          <p:nvPr/>
        </p:nvSpPr>
        <p:spPr>
          <a:xfrm>
            <a:off x="583524" y="4489435"/>
            <a:ext cx="6008915" cy="6442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Mainījies arī sēšanas vai stādīšanas laiks gan graudaugiem, gan citām </a:t>
            </a:r>
            <a:r>
              <a:rPr lang="lv-LV" b="1" dirty="0" smtClean="0">
                <a:solidFill>
                  <a:schemeClr val="tx1"/>
                </a:solidFill>
              </a:rPr>
              <a:t>kultūrām</a:t>
            </a:r>
          </a:p>
        </p:txBody>
      </p:sp>
      <p:sp>
        <p:nvSpPr>
          <p:cNvPr id="6" name="Title 1"/>
          <p:cNvSpPr txBox="1">
            <a:spLocks/>
          </p:cNvSpPr>
          <p:nvPr/>
        </p:nvSpPr>
        <p:spPr>
          <a:xfrm>
            <a:off x="910122" y="455910"/>
            <a:ext cx="10373409" cy="13990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Pētījumi pasaules vai Eiropas līmenī palīdz izprast dabas ritmu likumsakarības un ietekmējošos faktorus, bet svarīgi veikt un analizēt vietējos novērojumus, kā arī salīdzināt dažādas sugas, jo kultūraugu izmaiņas nenotiek tik strauji kā </a:t>
            </a:r>
            <a:endParaRPr lang="lv-LV" sz="2400" dirty="0" smtClean="0"/>
          </a:p>
          <a:p>
            <a:pPr algn="ctr"/>
            <a:r>
              <a:rPr lang="lv-LV" sz="2400" dirty="0" smtClean="0"/>
              <a:t>savvaļas </a:t>
            </a:r>
            <a:r>
              <a:rPr lang="lv-LV" sz="2400" dirty="0"/>
              <a:t>augiem, tāpat pastāv lielas teritoriālas atšķirības</a:t>
            </a:r>
            <a:endParaRPr lang="lv-LV" sz="2400" dirty="0" smtClean="0"/>
          </a:p>
        </p:txBody>
      </p:sp>
      <p:sp>
        <p:nvSpPr>
          <p:cNvPr id="7" name="Rounded Rectangle 6"/>
          <p:cNvSpPr/>
          <p:nvPr/>
        </p:nvSpPr>
        <p:spPr>
          <a:xfrm>
            <a:off x="583523" y="5325458"/>
            <a:ext cx="6008915" cy="9445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a:t>
            </a:r>
            <a:r>
              <a:rPr lang="lv-LV" b="1" dirty="0">
                <a:solidFill>
                  <a:schemeClr val="tx1"/>
                </a:solidFill>
              </a:rPr>
              <a:t>, kartupeļi Somijā tiek stādīti vidēji 5 dienas agrāk, kukurūza un cukurbietes Vācijā – 10 dienas agrāk, Francijā kukurūzas sēšana notiek pat līdz 20 dienām agrāk</a:t>
            </a:r>
            <a:endParaRPr lang="lv-LV" b="1" dirty="0" smtClean="0">
              <a:solidFill>
                <a:schemeClr val="tx1"/>
              </a:solidFill>
            </a:endParaRPr>
          </a:p>
        </p:txBody>
      </p:sp>
    </p:spTree>
    <p:extLst>
      <p:ext uri="{BB962C8B-B14F-4D97-AF65-F5344CB8AC3E}">
        <p14:creationId xmlns:p14="http://schemas.microsoft.com/office/powerpoint/2010/main" xmlns="" val="1715040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5686" y="563438"/>
            <a:ext cx="11586753"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arī Latvijā novērojumu skaits un novērojumu vietas gadu no gada variē, kas apgrūtina datu analīzi, tomēr kopumā </a:t>
            </a:r>
            <a:r>
              <a:rPr lang="lv-LV" sz="2400" dirty="0" err="1"/>
              <a:t>bioklimatiskās</a:t>
            </a:r>
            <a:r>
              <a:rPr lang="lv-LV" sz="2400" dirty="0"/>
              <a:t> tendences Latvijā sakrīt ar Eiropā un citur pasaulē novēroto: </a:t>
            </a:r>
            <a:r>
              <a:rPr lang="lv-LV" sz="2400" b="1" dirty="0" err="1"/>
              <a:t>fenoloģiskajam</a:t>
            </a:r>
            <a:r>
              <a:rPr lang="lv-LV" sz="2400" b="1" dirty="0"/>
              <a:t> pavasarim un vasarai ir tendence sākties agrāk</a:t>
            </a:r>
            <a:endParaRPr lang="lv-LV" sz="2400" b="1" dirty="0" smtClean="0"/>
          </a:p>
        </p:txBody>
      </p:sp>
      <p:grpSp>
        <p:nvGrpSpPr>
          <p:cNvPr id="2" name="Group 1"/>
          <p:cNvGrpSpPr/>
          <p:nvPr/>
        </p:nvGrpSpPr>
        <p:grpSpPr>
          <a:xfrm>
            <a:off x="702226" y="2264636"/>
            <a:ext cx="8109857" cy="4096975"/>
            <a:chOff x="600891" y="1898875"/>
            <a:chExt cx="8109857" cy="4096975"/>
          </a:xfrm>
        </p:grpSpPr>
        <p:pic>
          <p:nvPicPr>
            <p:cNvPr id="7" name="Picture 1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050" t="10929" r="40498" b="18768"/>
            <a:stretch/>
          </p:blipFill>
          <p:spPr bwMode="auto">
            <a:xfrm>
              <a:off x="600891" y="1898875"/>
              <a:ext cx="3383280" cy="40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984171" y="4179968"/>
              <a:ext cx="4726577" cy="1815882"/>
            </a:xfrm>
            <a:prstGeom prst="rect">
              <a:avLst/>
            </a:prstGeom>
            <a:solidFill>
              <a:schemeClr val="bg1"/>
            </a:solidFill>
          </p:spPr>
          <p:txBody>
            <a:bodyPr wrap="square">
              <a:spAutoFit/>
            </a:bodyPr>
            <a:lstStyle/>
            <a:p>
              <a:r>
                <a:rPr lang="lv-LV" sz="1400" b="1" dirty="0"/>
                <a:t>Parastās ievas </a:t>
              </a:r>
              <a:r>
                <a:rPr lang="lv-LV" sz="1400" b="1" i="1" dirty="0"/>
                <a:t>Padus </a:t>
              </a:r>
              <a:r>
                <a:rPr lang="lv-LV" sz="1400" b="1" i="1" dirty="0" err="1"/>
                <a:t>racemosa</a:t>
              </a:r>
              <a:r>
                <a:rPr lang="lv-LV" sz="1400" b="1" dirty="0"/>
                <a:t>, liepas </a:t>
              </a:r>
              <a:r>
                <a:rPr lang="lv-LV" sz="1400" b="1" i="1" dirty="0" err="1"/>
                <a:t>Tilia</a:t>
              </a:r>
              <a:r>
                <a:rPr lang="lv-LV" sz="1400" b="1" i="1" dirty="0"/>
                <a:t> </a:t>
              </a:r>
              <a:r>
                <a:rPr lang="lv-LV" sz="1400" b="1" i="1" dirty="0" err="1"/>
                <a:t>cordata</a:t>
              </a:r>
              <a:r>
                <a:rPr lang="lv-LV" sz="1400" b="1" i="1" dirty="0"/>
                <a:t> </a:t>
              </a:r>
              <a:r>
                <a:rPr lang="lv-LV" sz="1400" b="1" dirty="0"/>
                <a:t>ziedēšanas sākuma (BBCH61) un āra bērza </a:t>
              </a:r>
              <a:r>
                <a:rPr lang="lv-LV" sz="1400" b="1" i="1" dirty="0" err="1"/>
                <a:t>Betula</a:t>
              </a:r>
              <a:r>
                <a:rPr lang="lv-LV" sz="1400" b="1" i="1" dirty="0"/>
                <a:t> </a:t>
              </a:r>
              <a:r>
                <a:rPr lang="lv-LV" sz="1400" b="1" i="1" dirty="0" err="1"/>
                <a:t>pendula</a:t>
              </a:r>
              <a:r>
                <a:rPr lang="lv-LV" sz="1400" b="1" i="1" dirty="0"/>
                <a:t> </a:t>
              </a:r>
              <a:r>
                <a:rPr lang="lv-LV" sz="1400" b="1" dirty="0"/>
                <a:t>lapu dzeltēšanas sākuma (BBCH92) ilgtermiņa izmaiņas (</a:t>
              </a:r>
              <a:r>
                <a:rPr lang="lv-LV" sz="1400" b="1" dirty="0" smtClean="0"/>
                <a:t>1927.-1939.g. </a:t>
              </a:r>
              <a:r>
                <a:rPr lang="lv-LV" sz="1400" b="1" dirty="0"/>
                <a:t>un </a:t>
              </a:r>
              <a:r>
                <a:rPr lang="lv-LV" sz="1400" b="1" dirty="0" smtClean="0"/>
                <a:t>1959.-2007.g.) Latvijā</a:t>
              </a:r>
            </a:p>
            <a:p>
              <a:endParaRPr lang="lv-LV" sz="1400" b="1" dirty="0" smtClean="0"/>
            </a:p>
            <a:p>
              <a:r>
                <a:rPr lang="lv-LV" sz="1400" dirty="0" smtClean="0"/>
                <a:t>BBCH </a:t>
              </a:r>
              <a:r>
                <a:rPr lang="lv-LV" sz="1400" dirty="0"/>
                <a:t>– augu attīstības skala, kur augu attīstības fāzes tiek apzīmētas ar divu ciparu kodu, no kuriem pirmais norāda fāzi, otrais – fāzes intensitāti, piemēram, 6 </a:t>
              </a:r>
              <a:r>
                <a:rPr lang="lv-LV" sz="1400" dirty="0" smtClean="0"/>
                <a:t>– ziedēšana, 1 – </a:t>
              </a:r>
              <a:r>
                <a:rPr lang="lv-LV" sz="1400" dirty="0"/>
                <a:t>sākums</a:t>
              </a:r>
            </a:p>
          </p:txBody>
        </p:sp>
      </p:grpSp>
      <p:pic>
        <p:nvPicPr>
          <p:cNvPr id="10243" name="Picture 3" descr="C:\Users\user\Desktop\8_Atteli\2538711671_6049e8671a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62261" y="3844031"/>
            <a:ext cx="2696042" cy="301396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616388" y="2652900"/>
            <a:ext cx="7048870" cy="13407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Pretstatā Eiropā novērotajām tendencēm arī </a:t>
            </a:r>
            <a:r>
              <a:rPr lang="lv-LV" b="1" dirty="0" err="1">
                <a:solidFill>
                  <a:schemeClr val="tx1"/>
                </a:solidFill>
              </a:rPr>
              <a:t>fenoloģiskais</a:t>
            </a:r>
            <a:r>
              <a:rPr lang="lv-LV" b="1" dirty="0">
                <a:solidFill>
                  <a:schemeClr val="tx1"/>
                </a:solidFill>
              </a:rPr>
              <a:t> rudens Latvijas, kā arī Lietuvas teritorijā atsevišķās novērojumu </a:t>
            </a:r>
            <a:r>
              <a:rPr lang="lv-LV" b="1" dirty="0" smtClean="0">
                <a:solidFill>
                  <a:schemeClr val="tx1"/>
                </a:solidFill>
              </a:rPr>
              <a:t>vietās </a:t>
            </a:r>
          </a:p>
          <a:p>
            <a:pPr algn="ctr"/>
            <a:r>
              <a:rPr lang="lv-LV" b="1" dirty="0" smtClean="0">
                <a:solidFill>
                  <a:schemeClr val="tx1"/>
                </a:solidFill>
              </a:rPr>
              <a:t>iestājās </a:t>
            </a:r>
            <a:r>
              <a:rPr lang="lv-LV" b="1" dirty="0">
                <a:solidFill>
                  <a:schemeClr val="tx1"/>
                </a:solidFill>
              </a:rPr>
              <a:t>agrāk (lapas dzeltē un krīt agrāk) vai arī </a:t>
            </a:r>
            <a:endParaRPr lang="lv-LV" b="1" dirty="0" smtClean="0">
              <a:solidFill>
                <a:schemeClr val="tx1"/>
              </a:solidFill>
            </a:endParaRPr>
          </a:p>
          <a:p>
            <a:pPr algn="ctr"/>
            <a:r>
              <a:rPr lang="lv-LV" b="1" dirty="0" smtClean="0">
                <a:solidFill>
                  <a:schemeClr val="tx1"/>
                </a:solidFill>
              </a:rPr>
              <a:t>izmaiņu </a:t>
            </a:r>
            <a:r>
              <a:rPr lang="lv-LV" b="1" dirty="0">
                <a:solidFill>
                  <a:schemeClr val="tx1"/>
                </a:solidFill>
              </a:rPr>
              <a:t>tendence ir neitrāla</a:t>
            </a:r>
            <a:endParaRPr lang="lv-LV" b="1" dirty="0" smtClean="0">
              <a:solidFill>
                <a:schemeClr val="tx1"/>
              </a:solidFill>
            </a:endParaRPr>
          </a:p>
        </p:txBody>
      </p:sp>
    </p:spTree>
    <p:extLst>
      <p:ext uri="{BB962C8B-B14F-4D97-AF65-F5344CB8AC3E}">
        <p14:creationId xmlns:p14="http://schemas.microsoft.com/office/powerpoint/2010/main" xmlns="" val="2466858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naplant.com/wp-content/uploads/2015/09/Linden_tree_flower_by_Ninui2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4660" y="1059771"/>
            <a:ext cx="7087340" cy="531550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276497" y="2279875"/>
            <a:ext cx="58195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Dažādās valstīs indikatorsugas, kā arī sezonu skaits atšķiras, piemēram, Vācijā tiek izdalītas 10 sezonas, Latvijā izdala </a:t>
            </a:r>
            <a:r>
              <a:rPr lang="lv-LV" b="1" dirty="0" smtClean="0">
                <a:solidFill>
                  <a:schemeClr val="tx1"/>
                </a:solidFill>
              </a:rPr>
              <a:t>pat </a:t>
            </a:r>
            <a:r>
              <a:rPr lang="lv-LV" b="1" dirty="0">
                <a:solidFill>
                  <a:schemeClr val="tx1"/>
                </a:solidFill>
              </a:rPr>
              <a:t>12 sezonas</a:t>
            </a:r>
            <a:endParaRPr lang="lv-LV" b="1" dirty="0" smtClean="0">
              <a:solidFill>
                <a:schemeClr val="tx1"/>
              </a:solidFill>
            </a:endParaRPr>
          </a:p>
        </p:txBody>
      </p:sp>
      <p:sp>
        <p:nvSpPr>
          <p:cNvPr id="4" name="Rounded Rectangle 3"/>
          <p:cNvSpPr/>
          <p:nvPr/>
        </p:nvSpPr>
        <p:spPr>
          <a:xfrm>
            <a:off x="276498" y="3435552"/>
            <a:ext cx="5819503" cy="9347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Visbiežāk par </a:t>
            </a:r>
            <a:r>
              <a:rPr lang="lv-LV" b="1" dirty="0" err="1">
                <a:solidFill>
                  <a:schemeClr val="tx1"/>
                </a:solidFill>
              </a:rPr>
              <a:t>fenoloģiskā</a:t>
            </a:r>
            <a:r>
              <a:rPr lang="lv-LV" b="1" dirty="0">
                <a:solidFill>
                  <a:schemeClr val="tx1"/>
                </a:solidFill>
              </a:rPr>
              <a:t> pavasara indikatoru tiek pieņemts lazdas ziedēšanas sākums, kas vidēji </a:t>
            </a:r>
            <a:endParaRPr lang="lv-LV" b="1" dirty="0" smtClean="0">
              <a:solidFill>
                <a:schemeClr val="tx1"/>
              </a:solidFill>
            </a:endParaRPr>
          </a:p>
          <a:p>
            <a:pPr algn="ctr"/>
            <a:r>
              <a:rPr lang="lv-LV" b="1" dirty="0" smtClean="0">
                <a:solidFill>
                  <a:schemeClr val="tx1"/>
                </a:solidFill>
              </a:rPr>
              <a:t>Latvijā </a:t>
            </a:r>
            <a:r>
              <a:rPr lang="lv-LV" b="1" dirty="0">
                <a:solidFill>
                  <a:schemeClr val="tx1"/>
                </a:solidFill>
              </a:rPr>
              <a:t>iestājas </a:t>
            </a:r>
            <a:r>
              <a:rPr lang="lv-LV" b="1" dirty="0" smtClean="0">
                <a:solidFill>
                  <a:schemeClr val="tx1"/>
                </a:solidFill>
              </a:rPr>
              <a:t>24.martā</a:t>
            </a:r>
          </a:p>
        </p:txBody>
      </p:sp>
      <p:sp>
        <p:nvSpPr>
          <p:cNvPr id="5" name="Rounded Rectangle 4"/>
          <p:cNvSpPr/>
          <p:nvPr/>
        </p:nvSpPr>
        <p:spPr>
          <a:xfrm>
            <a:off x="276497" y="4611479"/>
            <a:ext cx="5819503" cy="14935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meža aveņu ziedēšana, kas ir </a:t>
            </a:r>
            <a:r>
              <a:rPr lang="lv-LV" b="1" dirty="0" err="1">
                <a:solidFill>
                  <a:schemeClr val="tx1"/>
                </a:solidFill>
              </a:rPr>
              <a:t>fenoloģiskās</a:t>
            </a:r>
            <a:r>
              <a:rPr lang="lv-LV" b="1" dirty="0">
                <a:solidFill>
                  <a:schemeClr val="tx1"/>
                </a:solidFill>
              </a:rPr>
              <a:t> vasaras indikators, vidēji iestājas </a:t>
            </a:r>
            <a:r>
              <a:rPr lang="lv-LV" b="1" dirty="0" smtClean="0">
                <a:solidFill>
                  <a:schemeClr val="tx1"/>
                </a:solidFill>
              </a:rPr>
              <a:t>11.jūnijā, bet 18.septembris </a:t>
            </a:r>
            <a:r>
              <a:rPr lang="lv-LV" b="1" dirty="0">
                <a:solidFill>
                  <a:schemeClr val="tx1"/>
                </a:solidFill>
              </a:rPr>
              <a:t>ir vidējais </a:t>
            </a:r>
            <a:r>
              <a:rPr lang="lv-LV" b="1" dirty="0" err="1">
                <a:solidFill>
                  <a:schemeClr val="tx1"/>
                </a:solidFill>
              </a:rPr>
              <a:t>fenoloģiskā</a:t>
            </a:r>
            <a:r>
              <a:rPr lang="lv-LV" b="1" dirty="0">
                <a:solidFill>
                  <a:schemeClr val="tx1"/>
                </a:solidFill>
              </a:rPr>
              <a:t> rudens sākums, ko iezīmē bērza lapu </a:t>
            </a:r>
            <a:r>
              <a:rPr lang="lv-LV" b="1" dirty="0" smtClean="0">
                <a:solidFill>
                  <a:schemeClr val="tx1"/>
                </a:solidFill>
              </a:rPr>
              <a:t>dzeltēšana</a:t>
            </a:r>
            <a:r>
              <a:rPr lang="lv-LV" b="1" dirty="0">
                <a:solidFill>
                  <a:schemeClr val="tx1"/>
                </a:solidFill>
              </a:rPr>
              <a:t>;</a:t>
            </a:r>
            <a:r>
              <a:rPr lang="lv-LV" b="1" dirty="0" smtClean="0">
                <a:solidFill>
                  <a:schemeClr val="tx1"/>
                </a:solidFill>
              </a:rPr>
              <a:t> savukārt pirmais </a:t>
            </a:r>
            <a:r>
              <a:rPr lang="lv-LV" b="1" dirty="0">
                <a:solidFill>
                  <a:schemeClr val="tx1"/>
                </a:solidFill>
              </a:rPr>
              <a:t>sniegs ir </a:t>
            </a:r>
            <a:r>
              <a:rPr lang="lv-LV" b="1" dirty="0" err="1">
                <a:solidFill>
                  <a:schemeClr val="tx1"/>
                </a:solidFill>
              </a:rPr>
              <a:t>fenoloģiskās</a:t>
            </a:r>
            <a:r>
              <a:rPr lang="lv-LV" b="1" dirty="0">
                <a:solidFill>
                  <a:schemeClr val="tx1"/>
                </a:solidFill>
              </a:rPr>
              <a:t> ziemas sākums </a:t>
            </a:r>
            <a:endParaRPr lang="lv-LV" b="1" dirty="0" smtClean="0">
              <a:solidFill>
                <a:schemeClr val="tx1"/>
              </a:solidFill>
            </a:endParaRPr>
          </a:p>
        </p:txBody>
      </p:sp>
      <p:sp>
        <p:nvSpPr>
          <p:cNvPr id="6" name="Title 1"/>
          <p:cNvSpPr txBox="1">
            <a:spLocks/>
          </p:cNvSpPr>
          <p:nvPr/>
        </p:nvSpPr>
        <p:spPr>
          <a:xfrm>
            <a:off x="276497" y="747472"/>
            <a:ext cx="1163900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kvalitatīvāk un vieglāk uztverami raksturotu dabas ritmus, izmaiņas kalendārā gada griezumā, tiek izdalītas </a:t>
            </a:r>
            <a:r>
              <a:rPr lang="lv-LV" sz="2400" b="1" dirty="0" err="1"/>
              <a:t>fenoloģiskās</a:t>
            </a:r>
            <a:r>
              <a:rPr lang="lv-LV" sz="2400" b="1" dirty="0"/>
              <a:t> sezonas</a:t>
            </a:r>
            <a:r>
              <a:rPr lang="lv-LV" sz="2400" dirty="0"/>
              <a:t>, par sezonas robežu pieņemot raksturīgu, viegli nosakāmu augu vai dzīvnieku attīstības fāzi, piemēram, liepas ziedēšanu vasarā</a:t>
            </a:r>
            <a:endParaRPr lang="lv-LV" sz="2400" dirty="0" smtClean="0"/>
          </a:p>
        </p:txBody>
      </p:sp>
    </p:spTree>
    <p:extLst>
      <p:ext uri="{BB962C8B-B14F-4D97-AF65-F5344CB8AC3E}">
        <p14:creationId xmlns:p14="http://schemas.microsoft.com/office/powerpoint/2010/main" xmlns="" val="2711170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714314" y="3617350"/>
            <a:ext cx="5057712" cy="20649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b="1" u="sng" dirty="0" smtClean="0">
                <a:solidFill>
                  <a:schemeClr val="tx1"/>
                </a:solidFill>
              </a:rPr>
              <a:t>Fenoloģisko sezonu </a:t>
            </a:r>
            <a:r>
              <a:rPr lang="lv-LV" b="1" u="sng" dirty="0" err="1" smtClean="0">
                <a:solidFill>
                  <a:schemeClr val="tx1"/>
                </a:solidFill>
              </a:rPr>
              <a:t>indikatorpazīmes</a:t>
            </a:r>
            <a:r>
              <a:rPr lang="lv-LV" b="1" dirty="0" smtClean="0">
                <a:solidFill>
                  <a:schemeClr val="tx1"/>
                </a:solidFill>
              </a:rPr>
              <a:t>:</a:t>
            </a:r>
          </a:p>
          <a:p>
            <a:pPr marL="285750" indent="-285750">
              <a:spcAft>
                <a:spcPts val="600"/>
              </a:spcAft>
              <a:buFont typeface="Arial" panose="020B0604020202020204" pitchFamily="34" charset="0"/>
              <a:buChar char="•"/>
            </a:pPr>
            <a:r>
              <a:rPr lang="lv-LV" b="1" dirty="0">
                <a:solidFill>
                  <a:schemeClr val="tx1"/>
                </a:solidFill>
              </a:rPr>
              <a:t>P</a:t>
            </a:r>
            <a:r>
              <a:rPr lang="lv-LV" b="1" dirty="0" smtClean="0">
                <a:solidFill>
                  <a:schemeClr val="tx1"/>
                </a:solidFill>
              </a:rPr>
              <a:t>avasaris – lazdas ziedēšanas sākums</a:t>
            </a:r>
          </a:p>
          <a:p>
            <a:pPr marL="285750" indent="-285750">
              <a:spcAft>
                <a:spcPts val="600"/>
              </a:spcAft>
              <a:buFont typeface="Arial" panose="020B0604020202020204" pitchFamily="34" charset="0"/>
              <a:buChar char="•"/>
            </a:pPr>
            <a:r>
              <a:rPr lang="lv-LV" b="1" dirty="0" smtClean="0">
                <a:solidFill>
                  <a:schemeClr val="tx1"/>
                </a:solidFill>
              </a:rPr>
              <a:t>Vasara – meža avenes ziedēšanas sākums</a:t>
            </a:r>
          </a:p>
          <a:p>
            <a:pPr marL="285750" indent="-285750">
              <a:spcAft>
                <a:spcPts val="600"/>
              </a:spcAft>
              <a:buFont typeface="Arial" panose="020B0604020202020204" pitchFamily="34" charset="0"/>
              <a:buChar char="•"/>
            </a:pPr>
            <a:r>
              <a:rPr lang="lv-LV" b="1" dirty="0" smtClean="0">
                <a:solidFill>
                  <a:schemeClr val="tx1"/>
                </a:solidFill>
              </a:rPr>
              <a:t>Rudens – bērza lapu dzeltēšana</a:t>
            </a:r>
          </a:p>
          <a:p>
            <a:pPr marL="285750" indent="-285750">
              <a:spcAft>
                <a:spcPts val="600"/>
              </a:spcAft>
              <a:buFont typeface="Arial" panose="020B0604020202020204" pitchFamily="34" charset="0"/>
              <a:buChar char="•"/>
            </a:pPr>
            <a:r>
              <a:rPr lang="lv-LV" b="1" dirty="0" smtClean="0">
                <a:solidFill>
                  <a:schemeClr val="tx1"/>
                </a:solidFill>
              </a:rPr>
              <a:t>Ziema – pirmais sniegs</a:t>
            </a:r>
          </a:p>
        </p:txBody>
      </p:sp>
      <p:sp>
        <p:nvSpPr>
          <p:cNvPr id="4" name="Rounded Rectangle 3"/>
          <p:cNvSpPr/>
          <p:nvPr/>
        </p:nvSpPr>
        <p:spPr>
          <a:xfrm>
            <a:off x="6714314" y="2428463"/>
            <a:ext cx="5057712" cy="7041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a:t>
            </a:r>
            <a:r>
              <a:rPr lang="lv-LV" b="1" dirty="0" smtClean="0">
                <a:solidFill>
                  <a:schemeClr val="tx1"/>
                </a:solidFill>
              </a:rPr>
              <a:t>ormas </a:t>
            </a:r>
            <a:r>
              <a:rPr lang="lv-LV" b="1" dirty="0">
                <a:solidFill>
                  <a:schemeClr val="tx1"/>
                </a:solidFill>
              </a:rPr>
              <a:t>periodā (</a:t>
            </a:r>
            <a:r>
              <a:rPr lang="lv-LV" b="1" dirty="0" smtClean="0">
                <a:solidFill>
                  <a:schemeClr val="tx1"/>
                </a:solidFill>
              </a:rPr>
              <a:t>1971.-2000.g.) </a:t>
            </a:r>
            <a:r>
              <a:rPr lang="lv-LV" b="1" dirty="0">
                <a:solidFill>
                  <a:schemeClr val="tx1"/>
                </a:solidFill>
              </a:rPr>
              <a:t>ir būtiski mainījies gan sezonas sākums, gan ilgums</a:t>
            </a:r>
            <a:endParaRPr lang="lv-LV" b="1" dirty="0" smtClean="0">
              <a:solidFill>
                <a:schemeClr val="tx1"/>
              </a:solidFill>
            </a:endParaRPr>
          </a:p>
        </p:txBody>
      </p:sp>
      <p:grpSp>
        <p:nvGrpSpPr>
          <p:cNvPr id="12" name="Group 11"/>
          <p:cNvGrpSpPr/>
          <p:nvPr/>
        </p:nvGrpSpPr>
        <p:grpSpPr>
          <a:xfrm>
            <a:off x="1" y="1854926"/>
            <a:ext cx="6335486" cy="4153988"/>
            <a:chOff x="1" y="1854926"/>
            <a:chExt cx="6335486" cy="4153988"/>
          </a:xfrm>
        </p:grpSpPr>
        <p:sp>
          <p:nvSpPr>
            <p:cNvPr id="3" name="Rectangle 2"/>
            <p:cNvSpPr/>
            <p:nvPr/>
          </p:nvSpPr>
          <p:spPr>
            <a:xfrm>
              <a:off x="1" y="1854926"/>
              <a:ext cx="6335486" cy="415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5" name="Picture 14"/>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28374" t="35817" r="45469" b="26690"/>
            <a:stretch/>
          </p:blipFill>
          <p:spPr bwMode="auto">
            <a:xfrm>
              <a:off x="1606858" y="2271405"/>
              <a:ext cx="4230285" cy="3339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a:off x="4735918" y="3016911"/>
              <a:ext cx="1265621" cy="570969"/>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Ziema</a:t>
              </a:r>
            </a:p>
          </p:txBody>
        </p:sp>
        <p:sp>
          <p:nvSpPr>
            <p:cNvPr id="9" name="Rounded Rectangle 8"/>
            <p:cNvSpPr/>
            <p:nvPr/>
          </p:nvSpPr>
          <p:spPr>
            <a:xfrm>
              <a:off x="4439793" y="5090413"/>
              <a:ext cx="1265621" cy="570969"/>
            </a:xfrm>
            <a:prstGeom prst="roundRect">
              <a:avLst/>
            </a:prstGeom>
            <a:solidFill>
              <a:srgbClr val="CCCC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Pavasaris</a:t>
              </a:r>
            </a:p>
          </p:txBody>
        </p:sp>
        <p:sp>
          <p:nvSpPr>
            <p:cNvPr id="10" name="Rounded Rectangle 9"/>
            <p:cNvSpPr/>
            <p:nvPr/>
          </p:nvSpPr>
          <p:spPr>
            <a:xfrm>
              <a:off x="291147" y="3573756"/>
              <a:ext cx="1265621" cy="570969"/>
            </a:xfrm>
            <a:prstGeom prst="roundRect">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Rudens</a:t>
              </a:r>
            </a:p>
          </p:txBody>
        </p:sp>
        <p:sp>
          <p:nvSpPr>
            <p:cNvPr id="11" name="Rounded Rectangle 10"/>
            <p:cNvSpPr/>
            <p:nvPr/>
          </p:nvSpPr>
          <p:spPr>
            <a:xfrm>
              <a:off x="637595" y="5092012"/>
              <a:ext cx="1265621" cy="570969"/>
            </a:xfrm>
            <a:prstGeom prst="roundRect">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Vasara</a:t>
              </a:r>
            </a:p>
          </p:txBody>
        </p:sp>
      </p:grpSp>
      <p:sp>
        <p:nvSpPr>
          <p:cNvPr id="6" name="Title 1"/>
          <p:cNvSpPr txBox="1">
            <a:spLocks/>
          </p:cNvSpPr>
          <p:nvPr/>
        </p:nvSpPr>
        <p:spPr>
          <a:xfrm>
            <a:off x="2412390" y="524924"/>
            <a:ext cx="739334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Fenoloģisko sezonu iestāšanās laika izmaiņas </a:t>
            </a:r>
            <a:endParaRPr lang="lv-LV" sz="2400" dirty="0" smtClean="0"/>
          </a:p>
          <a:p>
            <a:pPr algn="ctr"/>
            <a:r>
              <a:rPr lang="lv-LV" sz="2400" dirty="0" smtClean="0"/>
              <a:t>kalendārā </a:t>
            </a:r>
            <a:r>
              <a:rPr lang="lv-LV" sz="2400" dirty="0"/>
              <a:t>gada ietvaros un </a:t>
            </a:r>
            <a:endParaRPr lang="lv-LV" sz="2400" dirty="0" smtClean="0"/>
          </a:p>
          <a:p>
            <a:pPr algn="ctr"/>
            <a:r>
              <a:rPr lang="lv-LV" sz="2400" dirty="0" err="1" smtClean="0"/>
              <a:t>fenoloģisko</a:t>
            </a:r>
            <a:r>
              <a:rPr lang="lv-LV" sz="2400" dirty="0" smtClean="0"/>
              <a:t> </a:t>
            </a:r>
            <a:r>
              <a:rPr lang="lv-LV" sz="2400" dirty="0"/>
              <a:t>sezonu </a:t>
            </a:r>
            <a:r>
              <a:rPr lang="lv-LV" sz="2400" dirty="0" smtClean="0"/>
              <a:t>ilguma </a:t>
            </a:r>
            <a:r>
              <a:rPr lang="lv-LV" sz="2400" dirty="0"/>
              <a:t>(dienās) izmaiņas Latvijā</a:t>
            </a:r>
            <a:endParaRPr lang="lv-LV" sz="2400" dirty="0" smtClean="0"/>
          </a:p>
        </p:txBody>
      </p:sp>
    </p:spTree>
    <p:extLst>
      <p:ext uri="{BB962C8B-B14F-4D97-AF65-F5344CB8AC3E}">
        <p14:creationId xmlns:p14="http://schemas.microsoft.com/office/powerpoint/2010/main" xmlns="" val="1297368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rot="5400000">
            <a:off x="5817311" y="868012"/>
            <a:ext cx="6845701" cy="51342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30435" y="2231035"/>
            <a:ext cx="6547414" cy="2395930"/>
          </a:xfrm>
          <a:prstGeom prst="roundRect">
            <a:avLst>
              <a:gd name="adj" fmla="val 1163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a:pPr>
            <a:r>
              <a:rPr lang="lv-LV" b="1" dirty="0" smtClean="0">
                <a:solidFill>
                  <a:schemeClr val="tx1"/>
                </a:solidFill>
              </a:rPr>
              <a:t>Periods jeb </a:t>
            </a:r>
            <a:r>
              <a:rPr lang="lv-LV" b="1" dirty="0">
                <a:solidFill>
                  <a:schemeClr val="tx1"/>
                </a:solidFill>
              </a:rPr>
              <a:t>dienu skaits starp pēdējo salnu pavasarī un pirmo salnu rudenī (izmanto galvenokārt Ziemeļamerikā</a:t>
            </a:r>
            <a:r>
              <a:rPr lang="lv-LV" b="1" dirty="0" smtClean="0">
                <a:solidFill>
                  <a:schemeClr val="tx1"/>
                </a:solidFill>
              </a:rPr>
              <a:t>)</a:t>
            </a:r>
            <a:endParaRPr lang="lv-LV" b="1" dirty="0">
              <a:solidFill>
                <a:schemeClr val="tx1"/>
              </a:solidFill>
            </a:endParaRPr>
          </a:p>
          <a:p>
            <a:pPr marL="342900" indent="-342900">
              <a:spcAft>
                <a:spcPts val="600"/>
              </a:spcAft>
              <a:buFont typeface="+mj-lt"/>
              <a:buAutoNum type="arabicParenR"/>
            </a:pPr>
            <a:r>
              <a:rPr lang="lv-LV" b="1" dirty="0" smtClean="0">
                <a:solidFill>
                  <a:schemeClr val="tx1"/>
                </a:solidFill>
              </a:rPr>
              <a:t>Klimatiskā augšanas </a:t>
            </a:r>
            <a:r>
              <a:rPr lang="lv-LV" b="1" dirty="0">
                <a:solidFill>
                  <a:schemeClr val="tx1"/>
                </a:solidFill>
              </a:rPr>
              <a:t>sezona (veģetācijas periods</a:t>
            </a:r>
            <a:r>
              <a:rPr lang="lv-LV" b="1" dirty="0" smtClean="0">
                <a:solidFill>
                  <a:schemeClr val="tx1"/>
                </a:solidFill>
              </a:rPr>
              <a:t>)</a:t>
            </a:r>
            <a:endParaRPr lang="lv-LV" b="1" dirty="0">
              <a:solidFill>
                <a:schemeClr val="tx1"/>
              </a:solidFill>
            </a:endParaRPr>
          </a:p>
          <a:p>
            <a:pPr marL="342900" indent="-342900">
              <a:spcAft>
                <a:spcPts val="600"/>
              </a:spcAft>
              <a:buFont typeface="+mj-lt"/>
              <a:buAutoNum type="arabicParenR"/>
            </a:pPr>
            <a:r>
              <a:rPr lang="lv-LV" b="1" dirty="0" err="1" smtClean="0">
                <a:solidFill>
                  <a:schemeClr val="tx1"/>
                </a:solidFill>
              </a:rPr>
              <a:t>Fenoloģiskā</a:t>
            </a:r>
            <a:r>
              <a:rPr lang="lv-LV" b="1" dirty="0" smtClean="0">
                <a:solidFill>
                  <a:schemeClr val="tx1"/>
                </a:solidFill>
              </a:rPr>
              <a:t> augšanas </a:t>
            </a:r>
            <a:r>
              <a:rPr lang="lv-LV" b="1" dirty="0">
                <a:solidFill>
                  <a:schemeClr val="tx1"/>
                </a:solidFill>
              </a:rPr>
              <a:t>sezona kā periods starp lapu plaukšanu lapu kokiem un lapu dzeltēšanu vai arī citos avotos starp pumpurošanos un lapu krišanu vai starp lapu plaukšanu un lapu krišanu</a:t>
            </a:r>
            <a:endParaRPr lang="lv-LV" b="1" dirty="0" smtClean="0">
              <a:solidFill>
                <a:schemeClr val="tx1"/>
              </a:solidFill>
            </a:endParaRPr>
          </a:p>
        </p:txBody>
      </p:sp>
      <p:sp>
        <p:nvSpPr>
          <p:cNvPr id="4" name="Rounded Rectangle 3"/>
          <p:cNvSpPr/>
          <p:nvPr/>
        </p:nvSpPr>
        <p:spPr>
          <a:xfrm>
            <a:off x="1545471" y="5198835"/>
            <a:ext cx="9127181" cy="10321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a:t>
            </a:r>
            <a:r>
              <a:rPr lang="lv-LV" b="1" u="sng" dirty="0">
                <a:solidFill>
                  <a:schemeClr val="tx1"/>
                </a:solidFill>
              </a:rPr>
              <a:t>augšanas sezonas sākums</a:t>
            </a:r>
            <a:r>
              <a:rPr lang="lv-LV" b="1" dirty="0">
                <a:solidFill>
                  <a:schemeClr val="tx1"/>
                </a:solidFill>
              </a:rPr>
              <a:t> ir diena, kad vidējā diennakts temperatūra ir augstāka par +5 </a:t>
            </a:r>
            <a:r>
              <a:rPr lang="lv-LV" b="1" dirty="0" err="1" smtClean="0">
                <a:solidFill>
                  <a:schemeClr val="tx1"/>
                </a:solidFill>
              </a:rPr>
              <a:t>ºC</a:t>
            </a:r>
            <a:r>
              <a:rPr lang="lv-LV" b="1" dirty="0" smtClean="0">
                <a:solidFill>
                  <a:schemeClr val="tx1"/>
                </a:solidFill>
              </a:rPr>
              <a:t> </a:t>
            </a:r>
            <a:r>
              <a:rPr lang="lv-LV" b="1" dirty="0">
                <a:solidFill>
                  <a:schemeClr val="tx1"/>
                </a:solidFill>
              </a:rPr>
              <a:t>vismaz 5 dienas pēc kārtas, savukārt augšanas sezonas beigas iestājas tad, </a:t>
            </a:r>
            <a:endParaRPr lang="lv-LV" b="1" dirty="0" smtClean="0">
              <a:solidFill>
                <a:schemeClr val="tx1"/>
              </a:solidFill>
            </a:endParaRPr>
          </a:p>
          <a:p>
            <a:pPr algn="ctr"/>
            <a:r>
              <a:rPr lang="lv-LV" b="1" dirty="0" smtClean="0">
                <a:solidFill>
                  <a:schemeClr val="tx1"/>
                </a:solidFill>
              </a:rPr>
              <a:t>kad </a:t>
            </a:r>
            <a:r>
              <a:rPr lang="lv-LV" b="1" dirty="0">
                <a:solidFill>
                  <a:schemeClr val="tx1"/>
                </a:solidFill>
              </a:rPr>
              <a:t>vidējā diennakts temperatūra 5 dienas ir bijusi zemāka par +5 </a:t>
            </a:r>
            <a:r>
              <a:rPr lang="lv-LV" b="1" dirty="0" err="1" smtClean="0">
                <a:solidFill>
                  <a:schemeClr val="tx1"/>
                </a:solidFill>
              </a:rPr>
              <a:t>ºC</a:t>
            </a:r>
            <a:endParaRPr lang="lv-LV" b="1" dirty="0">
              <a:solidFill>
                <a:schemeClr val="tx1"/>
              </a:solidFill>
            </a:endParaRPr>
          </a:p>
        </p:txBody>
      </p:sp>
      <p:sp>
        <p:nvSpPr>
          <p:cNvPr id="6" name="Title 1"/>
          <p:cNvSpPr txBox="1">
            <a:spLocks/>
          </p:cNvSpPr>
          <p:nvPr/>
        </p:nvSpPr>
        <p:spPr>
          <a:xfrm>
            <a:off x="2201092" y="512519"/>
            <a:ext cx="781594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Lauksaimniecības un mežsaimniecības vajadzībām svarīgi ir definēt un analizēt augšanas sezonu, ko zinātniskajā </a:t>
            </a:r>
            <a:endParaRPr lang="lv-LV" sz="2400" dirty="0" smtClean="0"/>
          </a:p>
          <a:p>
            <a:pPr algn="ctr"/>
            <a:r>
              <a:rPr lang="lv-LV" sz="2400" dirty="0" smtClean="0"/>
              <a:t>literatūrā </a:t>
            </a:r>
            <a:r>
              <a:rPr lang="lv-LV" sz="2400" dirty="0"/>
              <a:t>izsaka trīs </a:t>
            </a:r>
            <a:r>
              <a:rPr lang="lv-LV" sz="2400" dirty="0" smtClean="0"/>
              <a:t>veidos:</a:t>
            </a:r>
          </a:p>
        </p:txBody>
      </p:sp>
    </p:spTree>
    <p:extLst>
      <p:ext uri="{BB962C8B-B14F-4D97-AF65-F5344CB8AC3E}">
        <p14:creationId xmlns:p14="http://schemas.microsoft.com/office/powerpoint/2010/main" xmlns="" val="3812804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8_Atteli\4444622877_7b0e5e691c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8479"/>
          <a:stretch/>
        </p:blipFill>
        <p:spPr bwMode="auto">
          <a:xfrm>
            <a:off x="426131" y="0"/>
            <a:ext cx="49767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5062329" y="2114051"/>
            <a:ext cx="6549903" cy="7053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Pasaulē vidēji </a:t>
            </a:r>
            <a:r>
              <a:rPr lang="lv-LV" b="1" dirty="0" err="1">
                <a:solidFill>
                  <a:schemeClr val="tx1"/>
                </a:solidFill>
              </a:rPr>
              <a:t>fenoloģiskais</a:t>
            </a:r>
            <a:r>
              <a:rPr lang="lv-LV" b="1" dirty="0">
                <a:solidFill>
                  <a:schemeClr val="tx1"/>
                </a:solidFill>
              </a:rPr>
              <a:t> pavasaris iestājas 8 dienas agrāk, bet augšanas sezona ir pagarinājusies līdz pat 12 dienām</a:t>
            </a:r>
            <a:endParaRPr lang="lv-LV" b="1" dirty="0" smtClean="0">
              <a:solidFill>
                <a:schemeClr val="tx1"/>
              </a:solidFill>
            </a:endParaRPr>
          </a:p>
        </p:txBody>
      </p:sp>
      <p:sp>
        <p:nvSpPr>
          <p:cNvPr id="4" name="Rounded Rectangle 3"/>
          <p:cNvSpPr/>
          <p:nvPr/>
        </p:nvSpPr>
        <p:spPr>
          <a:xfrm>
            <a:off x="5062329" y="3089364"/>
            <a:ext cx="6549903" cy="12213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Atšķirības variē atkarībā no novērojumu vietām, piemēram, analizējot Eiropas </a:t>
            </a:r>
            <a:r>
              <a:rPr lang="lv-LV" b="1" dirty="0" err="1">
                <a:solidFill>
                  <a:schemeClr val="tx1"/>
                </a:solidFill>
              </a:rPr>
              <a:t>fenoloģisko</a:t>
            </a:r>
            <a:r>
              <a:rPr lang="lv-LV" b="1" dirty="0">
                <a:solidFill>
                  <a:schemeClr val="tx1"/>
                </a:solidFill>
              </a:rPr>
              <a:t> dārzu datus, konstatēts, ka kopumā augšanas sezonas ilgums vidēji pagarinājies par 10,5 dienām, </a:t>
            </a:r>
            <a:endParaRPr lang="lv-LV" b="1" dirty="0" smtClean="0">
              <a:solidFill>
                <a:schemeClr val="tx1"/>
              </a:solidFill>
            </a:endParaRPr>
          </a:p>
          <a:p>
            <a:pPr algn="ctr"/>
            <a:r>
              <a:rPr lang="lv-LV" b="1" dirty="0" smtClean="0">
                <a:solidFill>
                  <a:schemeClr val="tx1"/>
                </a:solidFill>
              </a:rPr>
              <a:t>t.i</a:t>
            </a:r>
            <a:r>
              <a:rPr lang="lv-LV" b="1" dirty="0">
                <a:solidFill>
                  <a:schemeClr val="tx1"/>
                </a:solidFill>
              </a:rPr>
              <a:t>., par + 3,5 dienām desmitgadē</a:t>
            </a:r>
            <a:endParaRPr lang="lv-LV" b="1" dirty="0" smtClean="0">
              <a:solidFill>
                <a:schemeClr val="tx1"/>
              </a:solidFill>
            </a:endParaRPr>
          </a:p>
        </p:txBody>
      </p:sp>
      <p:sp>
        <p:nvSpPr>
          <p:cNvPr id="5" name="Rounded Rectangle 4"/>
          <p:cNvSpPr/>
          <p:nvPr/>
        </p:nvSpPr>
        <p:spPr>
          <a:xfrm>
            <a:off x="5062329" y="4580661"/>
            <a:ext cx="6549903" cy="6836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Vislielākās izmaiņas konstatētas Centrāleiropā, mazāk Skandināvijas ziemeļos un </a:t>
            </a:r>
            <a:r>
              <a:rPr lang="lv-LV" b="1" dirty="0" smtClean="0">
                <a:solidFill>
                  <a:schemeClr val="tx1"/>
                </a:solidFill>
              </a:rPr>
              <a:t>DA-Eiropā</a:t>
            </a:r>
          </a:p>
        </p:txBody>
      </p:sp>
      <p:sp>
        <p:nvSpPr>
          <p:cNvPr id="6" name="Title 1"/>
          <p:cNvSpPr txBox="1">
            <a:spLocks/>
          </p:cNvSpPr>
          <p:nvPr/>
        </p:nvSpPr>
        <p:spPr>
          <a:xfrm>
            <a:off x="2549550" y="564143"/>
            <a:ext cx="711902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20. un </a:t>
            </a:r>
            <a:r>
              <a:rPr lang="lv-LV" sz="2400" dirty="0" smtClean="0"/>
              <a:t>21.gs</a:t>
            </a:r>
            <a:r>
              <a:rPr lang="lv-LV" sz="2400" dirty="0"/>
              <a:t>. </a:t>
            </a:r>
            <a:r>
              <a:rPr lang="lv-LV" sz="2400" dirty="0" err="1"/>
              <a:t>fenoloģisko</a:t>
            </a:r>
            <a:r>
              <a:rPr lang="lv-LV" sz="2400" dirty="0"/>
              <a:t> fāžu iestāšanās laiks, tostarp </a:t>
            </a:r>
            <a:r>
              <a:rPr lang="lv-LV" sz="2400" dirty="0" err="1"/>
              <a:t>fenoloģiskās</a:t>
            </a:r>
            <a:r>
              <a:rPr lang="lv-LV" sz="2400" dirty="0"/>
              <a:t> augšanas sezonas sākums, beigas un ilgums ir būtiski mainījies</a:t>
            </a:r>
            <a:endParaRPr lang="lv-LV" sz="2400" dirty="0" smtClean="0"/>
          </a:p>
        </p:txBody>
      </p:sp>
      <p:sp>
        <p:nvSpPr>
          <p:cNvPr id="7" name="Rounded Rectangle 6"/>
          <p:cNvSpPr/>
          <p:nvPr/>
        </p:nvSpPr>
        <p:spPr>
          <a:xfrm>
            <a:off x="5062329" y="5534249"/>
            <a:ext cx="6549903" cy="9841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Ir </a:t>
            </a:r>
            <a:r>
              <a:rPr lang="lv-LV" b="1" dirty="0">
                <a:solidFill>
                  <a:schemeClr val="tx1"/>
                </a:solidFill>
              </a:rPr>
              <a:t>aprēķināts, ka </a:t>
            </a:r>
            <a:r>
              <a:rPr lang="lv-LV" b="1" dirty="0" err="1">
                <a:solidFill>
                  <a:schemeClr val="tx1"/>
                </a:solidFill>
              </a:rPr>
              <a:t>fenoloģiskā</a:t>
            </a:r>
            <a:r>
              <a:rPr lang="lv-LV" b="1" dirty="0">
                <a:solidFill>
                  <a:schemeClr val="tx1"/>
                </a:solidFill>
              </a:rPr>
              <a:t> augšanas sezona Eiropā </a:t>
            </a:r>
            <a:endParaRPr lang="lv-LV" b="1" dirty="0" smtClean="0">
              <a:solidFill>
                <a:schemeClr val="tx1"/>
              </a:solidFill>
            </a:endParaRPr>
          </a:p>
          <a:p>
            <a:pPr algn="ctr"/>
            <a:r>
              <a:rPr lang="lv-LV" b="1" dirty="0" smtClean="0">
                <a:solidFill>
                  <a:schemeClr val="tx1"/>
                </a:solidFill>
              </a:rPr>
              <a:t>virzās </a:t>
            </a:r>
            <a:r>
              <a:rPr lang="lv-LV" b="1" dirty="0">
                <a:solidFill>
                  <a:schemeClr val="tx1"/>
                </a:solidFill>
              </a:rPr>
              <a:t>ar ātrumu 44 km diennaktī no </a:t>
            </a:r>
            <a:r>
              <a:rPr lang="lv-LV" b="1" dirty="0" smtClean="0">
                <a:solidFill>
                  <a:schemeClr val="tx1"/>
                </a:solidFill>
              </a:rPr>
              <a:t>D </a:t>
            </a:r>
            <a:r>
              <a:rPr lang="lv-LV" b="1" dirty="0">
                <a:solidFill>
                  <a:schemeClr val="tx1"/>
                </a:solidFill>
              </a:rPr>
              <a:t>uz </a:t>
            </a:r>
            <a:r>
              <a:rPr lang="lv-LV" b="1" dirty="0" smtClean="0">
                <a:solidFill>
                  <a:schemeClr val="tx1"/>
                </a:solidFill>
              </a:rPr>
              <a:t>Z </a:t>
            </a:r>
            <a:r>
              <a:rPr lang="lv-LV" b="1" dirty="0">
                <a:solidFill>
                  <a:schemeClr val="tx1"/>
                </a:solidFill>
              </a:rPr>
              <a:t>un </a:t>
            </a:r>
            <a:endParaRPr lang="lv-LV" b="1" dirty="0" smtClean="0">
              <a:solidFill>
                <a:schemeClr val="tx1"/>
              </a:solidFill>
            </a:endParaRPr>
          </a:p>
          <a:p>
            <a:pPr algn="ctr"/>
            <a:r>
              <a:rPr lang="lv-LV" b="1" dirty="0" smtClean="0">
                <a:solidFill>
                  <a:schemeClr val="tx1"/>
                </a:solidFill>
              </a:rPr>
              <a:t>ar ātrumu 200 </a:t>
            </a:r>
            <a:r>
              <a:rPr lang="lv-LV" b="1" dirty="0">
                <a:solidFill>
                  <a:schemeClr val="tx1"/>
                </a:solidFill>
              </a:rPr>
              <a:t>km diennaktī no </a:t>
            </a:r>
            <a:r>
              <a:rPr lang="lv-LV" b="1" dirty="0" smtClean="0">
                <a:solidFill>
                  <a:schemeClr val="tx1"/>
                </a:solidFill>
              </a:rPr>
              <a:t>R </a:t>
            </a:r>
            <a:r>
              <a:rPr lang="lv-LV" b="1" dirty="0">
                <a:solidFill>
                  <a:schemeClr val="tx1"/>
                </a:solidFill>
              </a:rPr>
              <a:t>uz </a:t>
            </a:r>
            <a:r>
              <a:rPr lang="lv-LV" b="1" dirty="0" smtClean="0">
                <a:solidFill>
                  <a:schemeClr val="tx1"/>
                </a:solidFill>
              </a:rPr>
              <a:t>A</a:t>
            </a:r>
          </a:p>
        </p:txBody>
      </p:sp>
    </p:spTree>
    <p:extLst>
      <p:ext uri="{BB962C8B-B14F-4D97-AF65-F5344CB8AC3E}">
        <p14:creationId xmlns:p14="http://schemas.microsoft.com/office/powerpoint/2010/main" xmlns="" val="1142611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49999" y="368199"/>
            <a:ext cx="6516073" cy="8314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Augšanas sezonas sākuma </a:t>
            </a:r>
            <a:r>
              <a:rPr lang="lv-LV" sz="2400" dirty="0" smtClean="0"/>
              <a:t>un </a:t>
            </a:r>
            <a:r>
              <a:rPr lang="lv-LV" sz="2400" dirty="0"/>
              <a:t>ilguma </a:t>
            </a:r>
            <a:r>
              <a:rPr lang="lv-LV" sz="2400" dirty="0" smtClean="0"/>
              <a:t>izmaiņas </a:t>
            </a:r>
          </a:p>
          <a:p>
            <a:pPr algn="ctr"/>
            <a:r>
              <a:rPr lang="lv-LV" sz="2400" dirty="0" smtClean="0"/>
              <a:t>periodā 1982.-2006.g. </a:t>
            </a:r>
            <a:r>
              <a:rPr lang="lv-LV" sz="2400" dirty="0"/>
              <a:t>Ziemeļeiropā</a:t>
            </a:r>
            <a:endParaRPr lang="lv-LV" sz="2400" dirty="0" smtClean="0"/>
          </a:p>
        </p:txBody>
      </p:sp>
      <p:grpSp>
        <p:nvGrpSpPr>
          <p:cNvPr id="12" name="Group 11"/>
          <p:cNvGrpSpPr/>
          <p:nvPr/>
        </p:nvGrpSpPr>
        <p:grpSpPr>
          <a:xfrm>
            <a:off x="1423851" y="1306280"/>
            <a:ext cx="9366069" cy="4389120"/>
            <a:chOff x="1619794" y="1802674"/>
            <a:chExt cx="9366069" cy="4389120"/>
          </a:xfrm>
        </p:grpSpPr>
        <p:sp>
          <p:nvSpPr>
            <p:cNvPr id="6" name="Rectangle 5"/>
            <p:cNvSpPr/>
            <p:nvPr/>
          </p:nvSpPr>
          <p:spPr>
            <a:xfrm>
              <a:off x="1619794" y="1802674"/>
              <a:ext cx="9366069" cy="438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8" name="Picture 7"/>
            <p:cNvPicPr>
              <a:picLocks noChangeAspect="1"/>
            </p:cNvPicPr>
            <p:nvPr/>
          </p:nvPicPr>
          <p:blipFill rotWithShape="1">
            <a:blip r:embed="rId2" cstate="print"/>
            <a:srcRect l="30456" t="16874" r="27879" b="13483"/>
            <a:stretch/>
          </p:blipFill>
          <p:spPr>
            <a:xfrm>
              <a:off x="6453053" y="1920240"/>
              <a:ext cx="4428000" cy="4161252"/>
            </a:xfrm>
            <a:prstGeom prst="rect">
              <a:avLst/>
            </a:prstGeom>
          </p:spPr>
        </p:pic>
        <p:pic>
          <p:nvPicPr>
            <p:cNvPr id="9" name="Picture 8"/>
            <p:cNvPicPr>
              <a:picLocks noChangeAspect="1"/>
            </p:cNvPicPr>
            <p:nvPr/>
          </p:nvPicPr>
          <p:blipFill rotWithShape="1">
            <a:blip r:embed="rId3" cstate="print"/>
            <a:srcRect l="30757" t="21696" r="27478" b="8839"/>
            <a:stretch/>
          </p:blipFill>
          <p:spPr>
            <a:xfrm>
              <a:off x="1867991" y="1916701"/>
              <a:ext cx="4437017" cy="4149039"/>
            </a:xfrm>
            <a:prstGeom prst="rect">
              <a:avLst/>
            </a:prstGeom>
          </p:spPr>
        </p:pic>
        <p:sp>
          <p:nvSpPr>
            <p:cNvPr id="4" name="TextBox 3"/>
            <p:cNvSpPr txBox="1"/>
            <p:nvPr/>
          </p:nvSpPr>
          <p:spPr>
            <a:xfrm>
              <a:off x="4985994" y="5278685"/>
              <a:ext cx="1209336" cy="708784"/>
            </a:xfrm>
            <a:prstGeom prst="rect">
              <a:avLst/>
            </a:prstGeom>
            <a:solidFill>
              <a:schemeClr val="bg1"/>
            </a:solidFill>
          </p:spPr>
          <p:txBody>
            <a:bodyPr wrap="square" rtlCol="0">
              <a:spAutoFit/>
            </a:bodyPr>
            <a:lstStyle/>
            <a:p>
              <a:pPr>
                <a:lnSpc>
                  <a:spcPct val="150000"/>
                </a:lnSpc>
                <a:spcAft>
                  <a:spcPts val="100"/>
                </a:spcAft>
              </a:pPr>
              <a:r>
                <a:rPr lang="lv-LV" sz="500" b="1" dirty="0"/>
                <a:t>&gt;2 nedēļas agrāk</a:t>
              </a:r>
            </a:p>
            <a:p>
              <a:pPr>
                <a:lnSpc>
                  <a:spcPct val="150000"/>
                </a:lnSpc>
                <a:spcAft>
                  <a:spcPts val="100"/>
                </a:spcAft>
              </a:pPr>
              <a:r>
                <a:rPr lang="lv-LV" sz="500" b="1" dirty="0" smtClean="0"/>
                <a:t>1-2 </a:t>
              </a:r>
              <a:r>
                <a:rPr lang="lv-LV" sz="500" b="1" dirty="0"/>
                <a:t>nedēļas agrāk</a:t>
              </a:r>
            </a:p>
            <a:p>
              <a:pPr>
                <a:lnSpc>
                  <a:spcPct val="150000"/>
                </a:lnSpc>
                <a:spcAft>
                  <a:spcPts val="100"/>
                </a:spcAft>
              </a:pPr>
              <a:r>
                <a:rPr lang="lv-LV" sz="500" b="1" dirty="0"/>
                <a:t>Bez būtiskām izmaiņām </a:t>
              </a:r>
              <a:r>
                <a:rPr lang="lv-LV" sz="500" b="1" dirty="0" smtClean="0"/>
                <a:t>(+/-1 </a:t>
              </a:r>
              <a:r>
                <a:rPr lang="lv-LV" sz="500" b="1" dirty="0"/>
                <a:t>nedēļa)</a:t>
              </a:r>
            </a:p>
            <a:p>
              <a:pPr>
                <a:lnSpc>
                  <a:spcPct val="150000"/>
                </a:lnSpc>
                <a:spcAft>
                  <a:spcPts val="100"/>
                </a:spcAft>
              </a:pPr>
              <a:r>
                <a:rPr lang="lv-LV" sz="500" b="1" dirty="0"/>
                <a:t>&gt;1 nedēļu vēlāk</a:t>
              </a:r>
            </a:p>
            <a:p>
              <a:pPr>
                <a:lnSpc>
                  <a:spcPct val="150000"/>
                </a:lnSpc>
                <a:spcAft>
                  <a:spcPts val="100"/>
                </a:spcAft>
              </a:pPr>
              <a:r>
                <a:rPr lang="lv-LV" sz="500" b="1" dirty="0"/>
                <a:t>Lauksaimniecībā izmantojamās zemes</a:t>
              </a:r>
            </a:p>
          </p:txBody>
        </p:sp>
        <p:sp>
          <p:nvSpPr>
            <p:cNvPr id="13" name="TextBox 12"/>
            <p:cNvSpPr txBox="1"/>
            <p:nvPr/>
          </p:nvSpPr>
          <p:spPr>
            <a:xfrm>
              <a:off x="9560559" y="5137868"/>
              <a:ext cx="1209336" cy="837024"/>
            </a:xfrm>
            <a:prstGeom prst="rect">
              <a:avLst/>
            </a:prstGeom>
            <a:solidFill>
              <a:schemeClr val="bg1"/>
            </a:solidFill>
          </p:spPr>
          <p:txBody>
            <a:bodyPr wrap="square" rtlCol="0">
              <a:spAutoFit/>
            </a:bodyPr>
            <a:lstStyle/>
            <a:p>
              <a:pPr>
                <a:lnSpc>
                  <a:spcPct val="150000"/>
                </a:lnSpc>
                <a:spcAft>
                  <a:spcPts val="100"/>
                </a:spcAft>
              </a:pPr>
              <a:r>
                <a:rPr lang="lv-LV" sz="500" b="1" dirty="0"/>
                <a:t>&gt;3 nedēļas ilgāks</a:t>
              </a:r>
            </a:p>
            <a:p>
              <a:pPr>
                <a:lnSpc>
                  <a:spcPct val="150000"/>
                </a:lnSpc>
                <a:spcAft>
                  <a:spcPts val="100"/>
                </a:spcAft>
              </a:pPr>
              <a:r>
                <a:rPr lang="lv-LV" sz="500" b="1" dirty="0"/>
                <a:t>2–3 nedēļas ilgāks</a:t>
              </a:r>
            </a:p>
            <a:p>
              <a:pPr>
                <a:lnSpc>
                  <a:spcPct val="150000"/>
                </a:lnSpc>
                <a:spcAft>
                  <a:spcPts val="100"/>
                </a:spcAft>
              </a:pPr>
              <a:r>
                <a:rPr lang="lv-LV" sz="500" b="1" dirty="0"/>
                <a:t>1–2 nedēļas ilgāks</a:t>
              </a:r>
            </a:p>
            <a:p>
              <a:pPr>
                <a:lnSpc>
                  <a:spcPct val="150000"/>
                </a:lnSpc>
                <a:spcAft>
                  <a:spcPts val="100"/>
                </a:spcAft>
              </a:pPr>
              <a:r>
                <a:rPr lang="lv-LV" sz="500" b="1" dirty="0"/>
                <a:t>Nav mainījies (+/–1 nedēļa)</a:t>
              </a:r>
            </a:p>
            <a:p>
              <a:pPr>
                <a:lnSpc>
                  <a:spcPct val="150000"/>
                </a:lnSpc>
                <a:spcAft>
                  <a:spcPts val="100"/>
                </a:spcAft>
              </a:pPr>
              <a:r>
                <a:rPr lang="lv-LV" sz="500" b="1" dirty="0"/>
                <a:t>&gt;1 nedēļu īsāks</a:t>
              </a:r>
            </a:p>
            <a:p>
              <a:pPr>
                <a:lnSpc>
                  <a:spcPct val="150000"/>
                </a:lnSpc>
                <a:spcAft>
                  <a:spcPts val="100"/>
                </a:spcAft>
              </a:pPr>
              <a:r>
                <a:rPr lang="lv-LV" sz="500" b="1" dirty="0"/>
                <a:t>Lauksaimniecībā izmantojamās zemes</a:t>
              </a:r>
            </a:p>
          </p:txBody>
        </p:sp>
        <p:sp>
          <p:nvSpPr>
            <p:cNvPr id="14" name="Rounded Rectangle 13"/>
            <p:cNvSpPr/>
            <p:nvPr/>
          </p:nvSpPr>
          <p:spPr>
            <a:xfrm>
              <a:off x="1759247" y="1903637"/>
              <a:ext cx="1737361" cy="570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Augšanas sezonas sākums</a:t>
              </a:r>
            </a:p>
          </p:txBody>
        </p:sp>
        <p:sp>
          <p:nvSpPr>
            <p:cNvPr id="15" name="Rounded Rectangle 14"/>
            <p:cNvSpPr/>
            <p:nvPr/>
          </p:nvSpPr>
          <p:spPr>
            <a:xfrm>
              <a:off x="6361500" y="1903638"/>
              <a:ext cx="1737361" cy="570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Augšanas sezonas ilgums</a:t>
              </a:r>
            </a:p>
          </p:txBody>
        </p:sp>
      </p:grpSp>
      <p:sp>
        <p:nvSpPr>
          <p:cNvPr id="18" name="Rounded Rectangle 17"/>
          <p:cNvSpPr/>
          <p:nvPr/>
        </p:nvSpPr>
        <p:spPr>
          <a:xfrm>
            <a:off x="587825" y="5599914"/>
            <a:ext cx="11038115" cy="9841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Satelīta attēlu datu analīze liecina, ka </a:t>
            </a:r>
            <a:r>
              <a:rPr lang="lv-LV" b="1" dirty="0" smtClean="0">
                <a:solidFill>
                  <a:schemeClr val="tx1"/>
                </a:solidFill>
              </a:rPr>
              <a:t>Z-Eiropas lielākajā </a:t>
            </a:r>
            <a:r>
              <a:rPr lang="lv-LV" b="1" dirty="0">
                <a:solidFill>
                  <a:schemeClr val="tx1"/>
                </a:solidFill>
              </a:rPr>
              <a:t>daļā </a:t>
            </a:r>
            <a:r>
              <a:rPr lang="lv-LV" b="1" dirty="0" err="1" smtClean="0">
                <a:solidFill>
                  <a:schemeClr val="tx1"/>
                </a:solidFill>
              </a:rPr>
              <a:t>fenoloģiskais</a:t>
            </a:r>
            <a:r>
              <a:rPr lang="lv-LV" b="1" dirty="0" smtClean="0">
                <a:solidFill>
                  <a:schemeClr val="tx1"/>
                </a:solidFill>
              </a:rPr>
              <a:t> </a:t>
            </a:r>
            <a:r>
              <a:rPr lang="lv-LV" b="1" dirty="0">
                <a:solidFill>
                  <a:schemeClr val="tx1"/>
                </a:solidFill>
              </a:rPr>
              <a:t>pavasaris iestājies līdz </a:t>
            </a:r>
            <a:r>
              <a:rPr lang="lv-LV" b="1" dirty="0" smtClean="0">
                <a:solidFill>
                  <a:schemeClr val="tx1"/>
                </a:solidFill>
              </a:rPr>
              <a:t>2 </a:t>
            </a:r>
            <a:r>
              <a:rPr lang="lv-LV" b="1" dirty="0">
                <a:solidFill>
                  <a:schemeClr val="tx1"/>
                </a:solidFill>
              </a:rPr>
              <a:t>nedēļām agrāk (atsevišķās vietās pat vairāk nekā 2 nedēļas agrāk), savukārt </a:t>
            </a:r>
            <a:r>
              <a:rPr lang="lv-LV" b="1" dirty="0" err="1">
                <a:solidFill>
                  <a:schemeClr val="tx1"/>
                </a:solidFill>
              </a:rPr>
              <a:t>fenoloģiskais</a:t>
            </a:r>
            <a:r>
              <a:rPr lang="lv-LV" b="1" dirty="0">
                <a:solidFill>
                  <a:schemeClr val="tx1"/>
                </a:solidFill>
              </a:rPr>
              <a:t> rudens iestājies </a:t>
            </a:r>
            <a:r>
              <a:rPr lang="lv-LV" b="1" dirty="0" smtClean="0">
                <a:solidFill>
                  <a:schemeClr val="tx1"/>
                </a:solidFill>
              </a:rPr>
              <a:t>2-4 </a:t>
            </a:r>
            <a:r>
              <a:rPr lang="lv-LV" b="1" dirty="0">
                <a:solidFill>
                  <a:schemeClr val="tx1"/>
                </a:solidFill>
              </a:rPr>
              <a:t>nedēļas vēlāk, augšanas sezonas ilgumam pagarinoties no 2 līdz pat vairāk nekā 4 nedēļām</a:t>
            </a:r>
          </a:p>
        </p:txBody>
      </p:sp>
    </p:spTree>
    <p:extLst>
      <p:ext uri="{BB962C8B-B14F-4D97-AF65-F5344CB8AC3E}">
        <p14:creationId xmlns:p14="http://schemas.microsoft.com/office/powerpoint/2010/main" xmlns="" val="2112100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837499" y="3566584"/>
            <a:ext cx="7876903" cy="2827498"/>
            <a:chOff x="2155372" y="3658025"/>
            <a:chExt cx="7876903" cy="2827498"/>
          </a:xfrm>
        </p:grpSpPr>
        <p:sp>
          <p:nvSpPr>
            <p:cNvPr id="2" name="Rectangle 1"/>
            <p:cNvSpPr/>
            <p:nvPr/>
          </p:nvSpPr>
          <p:spPr>
            <a:xfrm>
              <a:off x="2155372" y="3658025"/>
              <a:ext cx="7876903" cy="2827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55559" y="3684858"/>
              <a:ext cx="7698338" cy="2341753"/>
            </a:xfrm>
            <a:prstGeom prst="rect">
              <a:avLst/>
            </a:prstGeom>
          </p:spPr>
        </p:pic>
        <p:sp>
          <p:nvSpPr>
            <p:cNvPr id="9" name="Rectangle 8"/>
            <p:cNvSpPr/>
            <p:nvPr/>
          </p:nvSpPr>
          <p:spPr>
            <a:xfrm>
              <a:off x="2333898" y="5874622"/>
              <a:ext cx="7524204" cy="584775"/>
            </a:xfrm>
            <a:prstGeom prst="rect">
              <a:avLst/>
            </a:prstGeom>
          </p:spPr>
          <p:txBody>
            <a:bodyPr wrap="square">
              <a:spAutoFit/>
            </a:bodyPr>
            <a:lstStyle/>
            <a:p>
              <a:r>
                <a:rPr lang="lv-LV" sz="1600" b="1" dirty="0" smtClean="0"/>
                <a:t>Augšanas </a:t>
              </a:r>
              <a:r>
                <a:rPr lang="lv-LV" sz="1600" b="1" dirty="0"/>
                <a:t>sezonas sākuma (S), beigu (B) un ilguma (I) izmaiņas āra </a:t>
              </a:r>
              <a:r>
                <a:rPr lang="lv-LV" sz="1600" b="1" dirty="0" smtClean="0"/>
                <a:t>bērzam </a:t>
              </a:r>
              <a:r>
                <a:rPr lang="lv-LV" sz="1600" b="1" i="1" dirty="0" err="1" smtClean="0"/>
                <a:t>Betula</a:t>
              </a:r>
              <a:r>
                <a:rPr lang="lv-LV" sz="1600" b="1" i="1" dirty="0" smtClean="0"/>
                <a:t> </a:t>
              </a:r>
              <a:r>
                <a:rPr lang="lv-LV" sz="1600" b="1" i="1" dirty="0" err="1"/>
                <a:t>pendula</a:t>
              </a:r>
              <a:r>
                <a:rPr lang="lv-LV" sz="1600" b="1" i="1" dirty="0"/>
                <a:t> </a:t>
              </a:r>
              <a:r>
                <a:rPr lang="lv-LV" sz="1600" b="1" dirty="0" smtClean="0"/>
                <a:t>(1971.-2000.g.) </a:t>
              </a:r>
              <a:r>
                <a:rPr lang="lv-LV" sz="1600" b="1" dirty="0"/>
                <a:t>Latvijā un Lietuvā </a:t>
              </a:r>
              <a:r>
                <a:rPr lang="lv-LV" sz="1600" dirty="0"/>
                <a:t>(uz y ass – diena no gada sākuma</a:t>
              </a:r>
              <a:r>
                <a:rPr lang="lv-LV" sz="1600" dirty="0" smtClean="0"/>
                <a:t>)</a:t>
              </a:r>
              <a:endParaRPr lang="lv-LV" sz="1600" dirty="0"/>
            </a:p>
          </p:txBody>
        </p:sp>
        <p:sp>
          <p:nvSpPr>
            <p:cNvPr id="10" name="Rounded Rectangle 9"/>
            <p:cNvSpPr/>
            <p:nvPr/>
          </p:nvSpPr>
          <p:spPr>
            <a:xfrm>
              <a:off x="4360875" y="3755290"/>
              <a:ext cx="396125" cy="3675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t>
              </a:r>
            </a:p>
          </p:txBody>
        </p:sp>
        <p:sp>
          <p:nvSpPr>
            <p:cNvPr id="11" name="Rounded Rectangle 10"/>
            <p:cNvSpPr/>
            <p:nvPr/>
          </p:nvSpPr>
          <p:spPr>
            <a:xfrm>
              <a:off x="6940847" y="3755290"/>
              <a:ext cx="396125" cy="3675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a:t>
              </a:r>
              <a:endParaRPr lang="lv-LV" b="1" dirty="0" smtClean="0">
                <a:solidFill>
                  <a:schemeClr val="tx1"/>
                </a:solidFill>
              </a:endParaRPr>
            </a:p>
          </p:txBody>
        </p:sp>
        <p:sp>
          <p:nvSpPr>
            <p:cNvPr id="12" name="Rounded Rectangle 11"/>
            <p:cNvSpPr/>
            <p:nvPr/>
          </p:nvSpPr>
          <p:spPr>
            <a:xfrm>
              <a:off x="7746389" y="3755290"/>
              <a:ext cx="396125" cy="3675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a:t>
              </a:r>
              <a:endParaRPr lang="lv-LV" b="1" dirty="0" smtClean="0">
                <a:solidFill>
                  <a:schemeClr val="tx1"/>
                </a:solidFill>
              </a:endParaRPr>
            </a:p>
          </p:txBody>
        </p:sp>
      </p:grpSp>
      <p:pic>
        <p:nvPicPr>
          <p:cNvPr id="29698" name="Picture 2" descr="C:\Users\user\Desktop\8_Atteli\7002757502_545e63e2dd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5751" y="3124940"/>
            <a:ext cx="2806915" cy="37330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15835" y="2110082"/>
            <a:ext cx="3668780" cy="11774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Augšanas sezonas iestāšanās laiks galvenokārt ir atkarīgs no gaisa temperatūras </a:t>
            </a:r>
            <a:r>
              <a:rPr lang="lv-LV" b="1" dirty="0" smtClean="0">
                <a:solidFill>
                  <a:schemeClr val="tx1"/>
                </a:solidFill>
              </a:rPr>
              <a:t>izmaiņām</a:t>
            </a:r>
          </a:p>
        </p:txBody>
      </p:sp>
      <p:sp>
        <p:nvSpPr>
          <p:cNvPr id="5" name="Rounded Rectangle 4"/>
          <p:cNvSpPr/>
          <p:nvPr/>
        </p:nvSpPr>
        <p:spPr>
          <a:xfrm>
            <a:off x="4911634" y="2110082"/>
            <a:ext cx="6753498" cy="11774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augšanas sezonas beigu iestāšanos ietekmē citi faktori vai faktoru kopums (apgaismojuma ilgums (</a:t>
            </a:r>
            <a:r>
              <a:rPr lang="lv-LV" b="1" dirty="0" err="1">
                <a:solidFill>
                  <a:schemeClr val="tx1"/>
                </a:solidFill>
              </a:rPr>
              <a:t>fotoperiods</a:t>
            </a:r>
            <a:r>
              <a:rPr lang="lv-LV" b="1" dirty="0">
                <a:solidFill>
                  <a:schemeClr val="tx1"/>
                </a:solidFill>
              </a:rPr>
              <a:t>), mitruma apstākļi, ekstremālās gaisa temperatūras, jūras ietekme u.c.),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precīzi nav noskaidroti</a:t>
            </a:r>
            <a:endParaRPr lang="lv-LV" b="1" dirty="0" smtClean="0">
              <a:solidFill>
                <a:schemeClr val="tx1"/>
              </a:solidFill>
            </a:endParaRPr>
          </a:p>
        </p:txBody>
      </p:sp>
      <p:sp>
        <p:nvSpPr>
          <p:cNvPr id="6" name="Title 1"/>
          <p:cNvSpPr txBox="1">
            <a:spLocks/>
          </p:cNvSpPr>
          <p:nvPr/>
        </p:nvSpPr>
        <p:spPr>
          <a:xfrm>
            <a:off x="1449979" y="629906"/>
            <a:ext cx="9313818"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Augšanas sezonas vidējais ilgums kā periods starp lapu plaukšanu un lapu dzeltēšanu āra bērzam periodā vidēji mainījies 7 dienu intervālā, galvenokārt uz pavasara fāzes agrāku iestāšanos</a:t>
            </a:r>
            <a:endParaRPr lang="lv-LV" sz="2400" dirty="0" smtClean="0"/>
          </a:p>
        </p:txBody>
      </p:sp>
    </p:spTree>
    <p:extLst>
      <p:ext uri="{BB962C8B-B14F-4D97-AF65-F5344CB8AC3E}">
        <p14:creationId xmlns:p14="http://schemas.microsoft.com/office/powerpoint/2010/main" xmlns="" val="533202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8_Atteli\23273024095_0f51b60f4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802497" y="0"/>
            <a:ext cx="514322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2333897" y="362416"/>
            <a:ext cx="7550332"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DABAS NOVĒROJUMI KĀ KLIMATA MAINĪBAS SIGNĀLS</a:t>
            </a:r>
            <a:endParaRPr lang="lv-LV" sz="4000" b="1" dirty="0"/>
          </a:p>
        </p:txBody>
      </p:sp>
      <p:sp>
        <p:nvSpPr>
          <p:cNvPr id="5" name="Title 1"/>
          <p:cNvSpPr txBox="1">
            <a:spLocks/>
          </p:cNvSpPr>
          <p:nvPr/>
        </p:nvSpPr>
        <p:spPr>
          <a:xfrm>
            <a:off x="587829" y="1778285"/>
            <a:ext cx="11051177"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ekstremālās parādības </a:t>
            </a:r>
            <a:r>
              <a:rPr lang="lv-LV" sz="2400" dirty="0"/>
              <a:t>(karstuma viļņi, intensīvie nokrišņi) </a:t>
            </a:r>
            <a:r>
              <a:rPr lang="lv-LV" sz="2400" b="1" dirty="0"/>
              <a:t>un augšanas sezonas pagarināšanās </a:t>
            </a:r>
            <a:r>
              <a:rPr lang="lv-LV" sz="2400" dirty="0"/>
              <a:t>klimata pārmaiņu ietekmē ir divi </a:t>
            </a:r>
            <a:r>
              <a:rPr lang="lv-LV" sz="2400" dirty="0" smtClean="0"/>
              <a:t>būtiskāki faktori, </a:t>
            </a:r>
          </a:p>
          <a:p>
            <a:pPr algn="ctr"/>
            <a:r>
              <a:rPr lang="lv-LV" sz="2400" dirty="0" smtClean="0"/>
              <a:t>kam </a:t>
            </a:r>
            <a:r>
              <a:rPr lang="lv-LV" sz="2400" dirty="0"/>
              <a:t>būs </a:t>
            </a:r>
            <a:r>
              <a:rPr lang="lv-LV" sz="2400" dirty="0" smtClean="0"/>
              <a:t>jāpielāgojas </a:t>
            </a:r>
            <a:r>
              <a:rPr lang="lv-LV" sz="2400" dirty="0"/>
              <a:t>lauksaimniekiem un mežsaimniekiem tuvā un tālā nākotnē</a:t>
            </a:r>
            <a:endParaRPr lang="lv-LV" sz="2400" dirty="0" smtClean="0"/>
          </a:p>
        </p:txBody>
      </p:sp>
      <p:sp>
        <p:nvSpPr>
          <p:cNvPr id="6" name="Rounded Rectangle 5"/>
          <p:cNvSpPr/>
          <p:nvPr/>
        </p:nvSpPr>
        <p:spPr>
          <a:xfrm>
            <a:off x="256605" y="3207102"/>
            <a:ext cx="7679081"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20.-21.gs. augu attīstības fāžu iestāšanās laiks, piemēram, lapu plaukšanas sākums, pirmā raža, arī augšanas sezonas </a:t>
            </a:r>
            <a:r>
              <a:rPr lang="lv-LV" b="1" dirty="0" smtClean="0">
                <a:solidFill>
                  <a:schemeClr val="tx1"/>
                </a:solidFill>
              </a:rPr>
              <a:t>sākums, beigas un ilgums </a:t>
            </a:r>
            <a:r>
              <a:rPr lang="lv-LV" b="1" dirty="0">
                <a:solidFill>
                  <a:schemeClr val="tx1"/>
                </a:solidFill>
              </a:rPr>
              <a:t>ir būtiski mainījies, ko apliecina pētījumi gan Eiropā, gan visā pasaulē</a:t>
            </a:r>
            <a:endParaRPr lang="lv-LV" b="1" dirty="0" smtClean="0">
              <a:solidFill>
                <a:schemeClr val="tx1"/>
              </a:solidFill>
            </a:endParaRPr>
          </a:p>
        </p:txBody>
      </p:sp>
      <p:sp>
        <p:nvSpPr>
          <p:cNvPr id="7" name="Rounded Rectangle 6"/>
          <p:cNvSpPr/>
          <p:nvPr/>
        </p:nvSpPr>
        <p:spPr>
          <a:xfrm>
            <a:off x="256605" y="4365342"/>
            <a:ext cx="7679081"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Augi un dzīvnieki jutīgi reaģē uz apkārtējās vides izmaiņām, tāpēc arvien biežāk </a:t>
            </a:r>
            <a:r>
              <a:rPr lang="lv-LV" b="1" u="sng" dirty="0" err="1">
                <a:solidFill>
                  <a:schemeClr val="tx1"/>
                </a:solidFill>
              </a:rPr>
              <a:t>bioklimatiskie</a:t>
            </a:r>
            <a:r>
              <a:rPr lang="lv-LV" b="1" u="sng" dirty="0">
                <a:solidFill>
                  <a:schemeClr val="tx1"/>
                </a:solidFill>
              </a:rPr>
              <a:t> dati</a:t>
            </a:r>
            <a:r>
              <a:rPr lang="lv-LV" b="1" dirty="0">
                <a:solidFill>
                  <a:schemeClr val="tx1"/>
                </a:solidFill>
              </a:rPr>
              <a:t> (lapu plaukšana, krāsošanās, augļu nogatavošanās, putnu migrācija u.c.) tiek izmantoti kā </a:t>
            </a:r>
            <a:r>
              <a:rPr lang="lv-LV" b="1" u="sng" dirty="0">
                <a:solidFill>
                  <a:schemeClr val="tx1"/>
                </a:solidFill>
              </a:rPr>
              <a:t>klimata pārmaiņu </a:t>
            </a:r>
            <a:r>
              <a:rPr lang="lv-LV" b="1" u="sng" dirty="0" err="1">
                <a:solidFill>
                  <a:schemeClr val="tx1"/>
                </a:solidFill>
              </a:rPr>
              <a:t>bioindikatori</a:t>
            </a:r>
            <a:endParaRPr lang="lv-LV" b="1" u="sng" dirty="0" smtClean="0">
              <a:solidFill>
                <a:schemeClr val="tx1"/>
              </a:solidFill>
            </a:endParaRPr>
          </a:p>
        </p:txBody>
      </p:sp>
      <p:sp>
        <p:nvSpPr>
          <p:cNvPr id="8" name="Rounded Rectangle 7"/>
          <p:cNvSpPr/>
          <p:nvPr/>
        </p:nvSpPr>
        <p:spPr>
          <a:xfrm>
            <a:off x="256605" y="5523582"/>
            <a:ext cx="7679081"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Dabas novērojumu analīze</a:t>
            </a:r>
            <a:r>
              <a:rPr lang="lv-LV" b="1" dirty="0">
                <a:solidFill>
                  <a:schemeClr val="tx1"/>
                </a:solidFill>
              </a:rPr>
              <a:t> iespējams ir vienkāršākais un lētākais veids, kā pierādīt un pamatot klimata pārmaiņas un </a:t>
            </a:r>
            <a:r>
              <a:rPr lang="lv-LV" b="1" dirty="0" smtClean="0">
                <a:solidFill>
                  <a:schemeClr val="tx1"/>
                </a:solidFill>
              </a:rPr>
              <a:t>kas var </a:t>
            </a:r>
            <a:r>
              <a:rPr lang="lv-LV" b="1" dirty="0">
                <a:solidFill>
                  <a:schemeClr val="tx1"/>
                </a:solidFill>
              </a:rPr>
              <a:t>palīdzēt klimata pārmaiņu </a:t>
            </a:r>
            <a:endParaRPr lang="lv-LV" b="1" dirty="0" smtClean="0">
              <a:solidFill>
                <a:schemeClr val="tx1"/>
              </a:solidFill>
            </a:endParaRPr>
          </a:p>
          <a:p>
            <a:pPr algn="ctr"/>
            <a:r>
              <a:rPr lang="lv-LV" b="1" dirty="0" smtClean="0">
                <a:solidFill>
                  <a:schemeClr val="tx1"/>
                </a:solidFill>
              </a:rPr>
              <a:t>prognozēšanā </a:t>
            </a:r>
            <a:r>
              <a:rPr lang="lv-LV" b="1" dirty="0">
                <a:solidFill>
                  <a:schemeClr val="tx1"/>
                </a:solidFill>
              </a:rPr>
              <a:t>nākotnē un pielāgošanās scenāriju izveidē</a:t>
            </a:r>
            <a:endParaRPr lang="lv-LV" b="1" dirty="0" smtClean="0">
              <a:solidFill>
                <a:schemeClr val="tx1"/>
              </a:solidFill>
            </a:endParaRPr>
          </a:p>
        </p:txBody>
      </p:sp>
      <p:sp>
        <p:nvSpPr>
          <p:cNvPr id="9" name="Rectangle 8"/>
          <p:cNvSpPr/>
          <p:nvPr/>
        </p:nvSpPr>
        <p:spPr>
          <a:xfrm>
            <a:off x="8772613" y="6627168"/>
            <a:ext cx="3172690" cy="230832"/>
          </a:xfrm>
          <a:prstGeom prst="rect">
            <a:avLst/>
          </a:prstGeom>
        </p:spPr>
        <p:txBody>
          <a:bodyPr wrap="square">
            <a:spAutoFit/>
          </a:bodyPr>
          <a:lstStyle/>
          <a:p>
            <a:pPr algn="r"/>
            <a:r>
              <a:rPr lang="lv-LV" sz="900" dirty="0" err="1" smtClean="0">
                <a:solidFill>
                  <a:schemeClr val="bg1">
                    <a:lumMod val="50000"/>
                  </a:schemeClr>
                </a:solidFill>
              </a:rPr>
              <a:t>Flickr</a:t>
            </a:r>
            <a:r>
              <a:rPr lang="lv-LV" sz="900" dirty="0" smtClean="0">
                <a:solidFill>
                  <a:schemeClr val="bg1">
                    <a:lumMod val="50000"/>
                  </a:schemeClr>
                </a:solidFill>
              </a:rPr>
              <a:t>: Māris </a:t>
            </a:r>
            <a:r>
              <a:rPr lang="lv-LV" sz="900" dirty="0" err="1" smtClean="0">
                <a:solidFill>
                  <a:schemeClr val="bg1">
                    <a:lumMod val="50000"/>
                  </a:schemeClr>
                </a:solidFill>
              </a:rPr>
              <a:t>Pehlaks</a:t>
            </a:r>
            <a:r>
              <a:rPr lang="lv-LV" sz="900" dirty="0" smtClean="0">
                <a:solidFill>
                  <a:schemeClr val="bg1">
                    <a:lumMod val="50000"/>
                  </a:schemeClr>
                </a:solidFill>
              </a:rPr>
              <a:t> </a:t>
            </a:r>
            <a:endParaRPr lang="lv-LV" sz="900" dirty="0">
              <a:solidFill>
                <a:schemeClr val="bg1">
                  <a:lumMod val="50000"/>
                </a:schemeClr>
              </a:solidFill>
            </a:endParaRPr>
          </a:p>
        </p:txBody>
      </p:sp>
    </p:spTree>
    <p:extLst>
      <p:ext uri="{BB962C8B-B14F-4D97-AF65-F5344CB8AC3E}">
        <p14:creationId xmlns:p14="http://schemas.microsoft.com/office/powerpoint/2010/main" xmlns="" val="2820236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8_Atteli\7957164090_95cc381e7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62437" y="0"/>
            <a:ext cx="457423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813793" y="323227"/>
            <a:ext cx="659146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KLIMATA MAINĪBAS IETEKME UZ LAUKSAIMNIECĪBU</a:t>
            </a:r>
            <a:endParaRPr lang="lv-LV" sz="4000" b="1" dirty="0"/>
          </a:p>
        </p:txBody>
      </p:sp>
      <p:sp>
        <p:nvSpPr>
          <p:cNvPr id="4" name="Rounded Rectangle 3"/>
          <p:cNvSpPr/>
          <p:nvPr/>
        </p:nvSpPr>
        <p:spPr>
          <a:xfrm>
            <a:off x="112914" y="3158224"/>
            <a:ext cx="8090560" cy="14921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dabas novērojumu nozīme ir daudz plašāka – tie palīdz izskaidrot komplekso ekoloģisko dinamiku (ietekmējošos faktorus un ekoloģiskās sekas), kā arī tiek izmantoti globālajos klimata mainības un </a:t>
            </a:r>
            <a:r>
              <a:rPr lang="lv-LV" b="1" dirty="0" err="1">
                <a:solidFill>
                  <a:schemeClr val="tx1"/>
                </a:solidFill>
              </a:rPr>
              <a:t>bioģeoķīmisko</a:t>
            </a:r>
            <a:r>
              <a:rPr lang="lv-LV" b="1" dirty="0">
                <a:solidFill>
                  <a:schemeClr val="tx1"/>
                </a:solidFill>
              </a:rPr>
              <a:t> ciklu (CO</a:t>
            </a:r>
            <a:r>
              <a:rPr lang="lv-LV" b="1" baseline="-25000" dirty="0">
                <a:solidFill>
                  <a:schemeClr val="tx1"/>
                </a:solidFill>
              </a:rPr>
              <a:t>2</a:t>
            </a:r>
            <a:r>
              <a:rPr lang="lv-LV" b="1" dirty="0">
                <a:solidFill>
                  <a:schemeClr val="tx1"/>
                </a:solidFill>
              </a:rPr>
              <a:t> aprite, barības vielu aprites cikli, hidroloģiskie cikli) pētījumos (ekosistēmu produktivitāte, sugu un populāciju savstarpējā dinamika</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112914" y="4881336"/>
            <a:ext cx="8090560" cy="15064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mainības ietekmi nevar vērtēt ne kā sliktu, ne kā labu, jo tā nes gan ieguvumus, gan </a:t>
            </a:r>
            <a:r>
              <a:rPr lang="lv-LV" b="1" dirty="0" smtClean="0">
                <a:solidFill>
                  <a:schemeClr val="tx1"/>
                </a:solidFill>
              </a:rPr>
              <a:t>zaudējumus – lauksaimniecības </a:t>
            </a:r>
            <a:r>
              <a:rPr lang="lv-LV" b="1" dirty="0">
                <a:solidFill>
                  <a:schemeClr val="tx1"/>
                </a:solidFill>
              </a:rPr>
              <a:t>un mežsaimniecības gadījumā uz pārmaiņām jāskatās kompleksi, kritiski izvērtējot ietekmējošos faktorus, jo pēdējos 100 gados ir būtiski mainījušās mežu izmantošanas un lauku apstrādes tehnoloģijas, valsts politika, zemes lietojuma izmaiņas u.c.</a:t>
            </a:r>
          </a:p>
        </p:txBody>
      </p:sp>
      <p:sp>
        <p:nvSpPr>
          <p:cNvPr id="7" name="Title 1"/>
          <p:cNvSpPr txBox="1">
            <a:spLocks/>
          </p:cNvSpPr>
          <p:nvPr/>
        </p:nvSpPr>
        <p:spPr>
          <a:xfrm>
            <a:off x="995118" y="1778184"/>
            <a:ext cx="1019964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Klasiski dabas novērojumi ir izmantoti lauksaimniecībā un mežsaimniecībā, tāpēc </a:t>
            </a:r>
            <a:r>
              <a:rPr lang="lv-LV" sz="2400" dirty="0" err="1"/>
              <a:t>bioklimatiskos</a:t>
            </a:r>
            <a:r>
              <a:rPr lang="lv-LV" sz="2400" dirty="0"/>
              <a:t> pētījumus, kas ir īpaši svarīgi šajās nozarēs, un modelētās prognozes var izmantot </a:t>
            </a:r>
            <a:r>
              <a:rPr lang="lv-LV" sz="2400" b="1" dirty="0"/>
              <a:t>nākotnes risku, iespēju un adaptācijas piemēru analīzei</a:t>
            </a:r>
            <a:endParaRPr lang="lv-LV" sz="2400" b="1" dirty="0" smtClean="0"/>
          </a:p>
        </p:txBody>
      </p:sp>
    </p:spTree>
    <p:extLst>
      <p:ext uri="{BB962C8B-B14F-4D97-AF65-F5344CB8AC3E}">
        <p14:creationId xmlns:p14="http://schemas.microsoft.com/office/powerpoint/2010/main" xmlns="" val="1748934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43882" y="0"/>
            <a:ext cx="5141855" cy="68558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962618" y="2126663"/>
            <a:ext cx="6827175" cy="12111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primārā produkcija (</a:t>
            </a:r>
            <a:r>
              <a:rPr lang="lv-LV" b="1" dirty="0" err="1">
                <a:solidFill>
                  <a:schemeClr val="tx1"/>
                </a:solidFill>
              </a:rPr>
              <a:t>netto</a:t>
            </a:r>
            <a:r>
              <a:rPr lang="lv-LV" b="1" dirty="0">
                <a:solidFill>
                  <a:schemeClr val="tx1"/>
                </a:solidFill>
              </a:rPr>
              <a:t>) laika periodā no </a:t>
            </a:r>
            <a:r>
              <a:rPr lang="lv-LV" b="1" dirty="0" smtClean="0">
                <a:solidFill>
                  <a:schemeClr val="tx1"/>
                </a:solidFill>
              </a:rPr>
              <a:t>1982.-1999.g., </a:t>
            </a:r>
            <a:r>
              <a:rPr lang="lv-LV" b="1" dirty="0">
                <a:solidFill>
                  <a:schemeClr val="tx1"/>
                </a:solidFill>
              </a:rPr>
              <a:t>balstoties uz </a:t>
            </a:r>
            <a:r>
              <a:rPr lang="lv-LV" b="1" dirty="0" err="1">
                <a:solidFill>
                  <a:schemeClr val="tx1"/>
                </a:solidFill>
              </a:rPr>
              <a:t>satelītdatu</a:t>
            </a:r>
            <a:r>
              <a:rPr lang="lv-LV" b="1" dirty="0">
                <a:solidFill>
                  <a:schemeClr val="tx1"/>
                </a:solidFill>
              </a:rPr>
              <a:t> analīzi, ir pieaugusi par </a:t>
            </a:r>
            <a:r>
              <a:rPr lang="lv-LV" b="1" dirty="0" smtClean="0">
                <a:solidFill>
                  <a:schemeClr val="tx1"/>
                </a:solidFill>
              </a:rPr>
              <a:t>6% – lielāks </a:t>
            </a:r>
            <a:r>
              <a:rPr lang="lv-LV" b="1" dirty="0">
                <a:solidFill>
                  <a:schemeClr val="tx1"/>
                </a:solidFill>
              </a:rPr>
              <a:t>pieaugums bijis tropu ekosistēmās, bet Eirāzijā – </a:t>
            </a:r>
            <a:endParaRPr lang="lv-LV" b="1" dirty="0" smtClean="0">
              <a:solidFill>
                <a:schemeClr val="tx1"/>
              </a:solidFill>
            </a:endParaRPr>
          </a:p>
          <a:p>
            <a:pPr algn="ctr"/>
            <a:r>
              <a:rPr lang="lv-LV" b="1" dirty="0" smtClean="0">
                <a:solidFill>
                  <a:schemeClr val="tx1"/>
                </a:solidFill>
              </a:rPr>
              <a:t>pat </a:t>
            </a:r>
            <a:r>
              <a:rPr lang="lv-LV" b="1" dirty="0">
                <a:solidFill>
                  <a:schemeClr val="tx1"/>
                </a:solidFill>
              </a:rPr>
              <a:t>par 12% </a:t>
            </a:r>
            <a:r>
              <a:rPr lang="lv-LV" b="1" dirty="0" smtClean="0">
                <a:solidFill>
                  <a:schemeClr val="tx1"/>
                </a:solidFill>
              </a:rPr>
              <a:t>1981.-1999.g. </a:t>
            </a:r>
            <a:r>
              <a:rPr lang="lv-LV" b="1" dirty="0">
                <a:solidFill>
                  <a:schemeClr val="tx1"/>
                </a:solidFill>
              </a:rPr>
              <a:t>periodā</a:t>
            </a:r>
            <a:endParaRPr lang="lv-LV" b="1" dirty="0" smtClean="0">
              <a:solidFill>
                <a:schemeClr val="tx1"/>
              </a:solidFill>
            </a:endParaRPr>
          </a:p>
        </p:txBody>
      </p:sp>
      <p:sp>
        <p:nvSpPr>
          <p:cNvPr id="4" name="Rounded Rectangle 3"/>
          <p:cNvSpPr/>
          <p:nvPr/>
        </p:nvSpPr>
        <p:spPr>
          <a:xfrm>
            <a:off x="4962617" y="3634398"/>
            <a:ext cx="6827175" cy="9904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Lauksaimniecība ir viena no visjutīgākajām tautsaimniecības nozarēm attiecībā uz klimata mainību, jo uzreiz reaģē uz laika apstākļu un vides apstākļu maiņu, taču ir visgrūtāk prognozējama</a:t>
            </a:r>
            <a:endParaRPr lang="lv-LV" b="1" dirty="0" smtClean="0">
              <a:solidFill>
                <a:schemeClr val="tx1"/>
              </a:solidFill>
            </a:endParaRPr>
          </a:p>
        </p:txBody>
      </p:sp>
      <p:sp>
        <p:nvSpPr>
          <p:cNvPr id="5" name="Title 1"/>
          <p:cNvSpPr txBox="1">
            <a:spLocks/>
          </p:cNvSpPr>
          <p:nvPr/>
        </p:nvSpPr>
        <p:spPr>
          <a:xfrm>
            <a:off x="1524000" y="550375"/>
            <a:ext cx="917012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Augšanas sezonas pagarināšanās būtiskākās sekas gan </a:t>
            </a:r>
            <a:r>
              <a:rPr lang="lv-LV" sz="2400" dirty="0" smtClean="0"/>
              <a:t>lauksaimniecībā</a:t>
            </a:r>
            <a:r>
              <a:rPr lang="lv-LV" sz="2400" dirty="0"/>
              <a:t>, gan mežsaimniecībā ir </a:t>
            </a:r>
            <a:r>
              <a:rPr lang="lv-LV" sz="2400" b="1" dirty="0"/>
              <a:t>CO</a:t>
            </a:r>
            <a:r>
              <a:rPr lang="lv-LV" sz="2400" b="1" baseline="-25000" dirty="0"/>
              <a:t>2</a:t>
            </a:r>
            <a:r>
              <a:rPr lang="lv-LV" sz="2400" b="1" dirty="0"/>
              <a:t> koncentrācijas palielināšanās gaisā</a:t>
            </a:r>
            <a:r>
              <a:rPr lang="lv-LV" sz="2400" dirty="0"/>
              <a:t>, </a:t>
            </a:r>
            <a:endParaRPr lang="lv-LV" sz="2400" dirty="0" smtClean="0"/>
          </a:p>
          <a:p>
            <a:pPr algn="ctr"/>
            <a:r>
              <a:rPr lang="lv-LV" sz="2400" dirty="0" smtClean="0"/>
              <a:t>kas </a:t>
            </a:r>
            <a:r>
              <a:rPr lang="lv-LV" sz="2400" dirty="0"/>
              <a:t>rada izmaiņas primārajā produktivitātē</a:t>
            </a:r>
            <a:endParaRPr lang="lv-LV" sz="2400" dirty="0" smtClean="0"/>
          </a:p>
        </p:txBody>
      </p:sp>
      <p:sp>
        <p:nvSpPr>
          <p:cNvPr id="6" name="Rounded Rectangle 5"/>
          <p:cNvSpPr/>
          <p:nvPr/>
        </p:nvSpPr>
        <p:spPr>
          <a:xfrm>
            <a:off x="4962617" y="4921403"/>
            <a:ext cx="6827175" cy="9568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Tāpēc nākotnes prognozes lauksaimniecībai tiek izdarītas ļoti piesardzīgi, jo lauksaimniecību kā nozari ietekmē </a:t>
            </a:r>
            <a:r>
              <a:rPr lang="lv-LV" b="1" dirty="0" smtClean="0">
                <a:solidFill>
                  <a:schemeClr val="tx1"/>
                </a:solidFill>
              </a:rPr>
              <a:t>sarežģīts </a:t>
            </a:r>
            <a:r>
              <a:rPr lang="lv-LV" b="1" dirty="0">
                <a:solidFill>
                  <a:schemeClr val="tx1"/>
                </a:solidFill>
              </a:rPr>
              <a:t>ietekmējošo faktoru kopums</a:t>
            </a:r>
            <a:endParaRPr lang="lv-LV" b="1" dirty="0" smtClean="0">
              <a:solidFill>
                <a:schemeClr val="tx1"/>
              </a:solidFill>
            </a:endParaRPr>
          </a:p>
        </p:txBody>
      </p:sp>
    </p:spTree>
    <p:extLst>
      <p:ext uri="{BB962C8B-B14F-4D97-AF65-F5344CB8AC3E}">
        <p14:creationId xmlns:p14="http://schemas.microsoft.com/office/powerpoint/2010/main" xmlns="" val="271986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8_Atteli\9625507942_875600e55d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92089" y="0"/>
            <a:ext cx="456371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581481" y="2246811"/>
            <a:ext cx="6601394" cy="9143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Pētījumi liecina, ka sugas, kuras apputeksnē kukaiņi, zied agrāk nekā vēja apputeksnētie </a:t>
            </a:r>
            <a:r>
              <a:rPr lang="lv-LV" b="1" dirty="0" smtClean="0">
                <a:solidFill>
                  <a:schemeClr val="tx1"/>
                </a:solidFill>
              </a:rPr>
              <a:t>augi, kā arī klimata </a:t>
            </a:r>
            <a:r>
              <a:rPr lang="lv-LV" b="1" dirty="0">
                <a:solidFill>
                  <a:schemeClr val="tx1"/>
                </a:solidFill>
              </a:rPr>
              <a:t>mainība savvaļas augus ietekmē vairāk nekā kultūraugus</a:t>
            </a:r>
            <a:endParaRPr lang="lv-LV" b="1" dirty="0" smtClean="0">
              <a:solidFill>
                <a:schemeClr val="tx1"/>
              </a:solidFill>
            </a:endParaRPr>
          </a:p>
        </p:txBody>
      </p:sp>
      <p:sp>
        <p:nvSpPr>
          <p:cNvPr id="4" name="Rounded Rectangle 3"/>
          <p:cNvSpPr/>
          <p:nvPr/>
        </p:nvSpPr>
        <p:spPr>
          <a:xfrm>
            <a:off x="581481" y="3396683"/>
            <a:ext cx="6601394" cy="11883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iemēram</a:t>
            </a:r>
            <a:r>
              <a:rPr lang="lv-LV" b="1" dirty="0">
                <a:solidFill>
                  <a:schemeClr val="tx1"/>
                </a:solidFill>
              </a:rPr>
              <a:t>, Vācijā </a:t>
            </a:r>
            <a:r>
              <a:rPr lang="lv-LV" b="1" dirty="0" smtClean="0">
                <a:solidFill>
                  <a:schemeClr val="tx1"/>
                </a:solidFill>
              </a:rPr>
              <a:t>veiktā </a:t>
            </a:r>
            <a:r>
              <a:rPr lang="lv-LV" b="1" dirty="0">
                <a:solidFill>
                  <a:schemeClr val="tx1"/>
                </a:solidFill>
              </a:rPr>
              <a:t>pētījumā secināts, ka laika periodā </a:t>
            </a:r>
            <a:r>
              <a:rPr lang="lv-LV" b="1" dirty="0" smtClean="0">
                <a:solidFill>
                  <a:schemeClr val="tx1"/>
                </a:solidFill>
              </a:rPr>
              <a:t>1951.-2004.g. </a:t>
            </a:r>
            <a:r>
              <a:rPr lang="lv-LV" b="1" dirty="0">
                <a:solidFill>
                  <a:schemeClr val="tx1"/>
                </a:solidFill>
              </a:rPr>
              <a:t>savvaļas augu attīstības fāzes iestājušās </a:t>
            </a:r>
            <a:r>
              <a:rPr lang="lv-LV" b="1" dirty="0" smtClean="0">
                <a:solidFill>
                  <a:schemeClr val="tx1"/>
                </a:solidFill>
              </a:rPr>
              <a:t>4,4-7,1 </a:t>
            </a:r>
            <a:r>
              <a:rPr lang="lv-LV" b="1" dirty="0">
                <a:solidFill>
                  <a:schemeClr val="tx1"/>
                </a:solidFill>
              </a:rPr>
              <a:t>dienas agrāk </a:t>
            </a:r>
            <a:r>
              <a:rPr lang="lv-LV" b="1" dirty="0" smtClean="0">
                <a:solidFill>
                  <a:schemeClr val="tx1"/>
                </a:solidFill>
              </a:rPr>
              <a:t>desmitgadē, bet kultūraugiem </a:t>
            </a:r>
            <a:r>
              <a:rPr lang="lv-LV" b="1" dirty="0">
                <a:solidFill>
                  <a:schemeClr val="tx1"/>
                </a:solidFill>
              </a:rPr>
              <a:t>attīstības fāzes </a:t>
            </a:r>
            <a:endParaRPr lang="lv-LV" b="1" dirty="0" smtClean="0">
              <a:solidFill>
                <a:schemeClr val="tx1"/>
              </a:solidFill>
            </a:endParaRPr>
          </a:p>
          <a:p>
            <a:pPr algn="ctr"/>
            <a:r>
              <a:rPr lang="lv-LV" b="1" dirty="0" smtClean="0">
                <a:solidFill>
                  <a:schemeClr val="tx1"/>
                </a:solidFill>
              </a:rPr>
              <a:t>iestāšanās </a:t>
            </a:r>
            <a:r>
              <a:rPr lang="lv-LV" b="1" dirty="0">
                <a:solidFill>
                  <a:schemeClr val="tx1"/>
                </a:solidFill>
              </a:rPr>
              <a:t>laiks nav tik izteikts (2,1 diena desmitgadē</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581481" y="4820535"/>
            <a:ext cx="6601394" cy="11776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veikto agrometeoroloģisko staciju datu analīze apstiprina, ka lielākajai daļai pētījumā analizēto kultūraugu (graudaugi, kartupeļi, jāņogas un ābeles) </a:t>
            </a:r>
            <a:r>
              <a:rPr lang="lv-LV" b="1" dirty="0" err="1">
                <a:solidFill>
                  <a:schemeClr val="tx1"/>
                </a:solidFill>
              </a:rPr>
              <a:t>fenoloģiskās</a:t>
            </a:r>
            <a:r>
              <a:rPr lang="lv-LV" b="1" dirty="0">
                <a:solidFill>
                  <a:schemeClr val="tx1"/>
                </a:solidFill>
              </a:rPr>
              <a:t> fāzes iestājas agrāk, tomēr izmaiņas nav tik būtiskas kā savvaļas augiem</a:t>
            </a:r>
            <a:endParaRPr lang="lv-LV" b="1" dirty="0" smtClean="0">
              <a:solidFill>
                <a:schemeClr val="tx1"/>
              </a:solidFill>
            </a:endParaRPr>
          </a:p>
        </p:txBody>
      </p:sp>
      <p:sp>
        <p:nvSpPr>
          <p:cNvPr id="6" name="Title 1"/>
          <p:cNvSpPr txBox="1">
            <a:spLocks/>
          </p:cNvSpPr>
          <p:nvPr/>
        </p:nvSpPr>
        <p:spPr>
          <a:xfrm>
            <a:off x="807031" y="656032"/>
            <a:ext cx="1056785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Daudzas no kultūraugu sugām uz klimata mainību reaģē diametrāli pretēji: kādai no sugām CO</a:t>
            </a:r>
            <a:r>
              <a:rPr lang="lv-LV" sz="2400" baseline="-25000" dirty="0"/>
              <a:t>2</a:t>
            </a:r>
            <a:r>
              <a:rPr lang="lv-LV" sz="2400" dirty="0"/>
              <a:t> un gaisa temperatūras pieaugums kļūst par pozitīvu faktoru agrākai,  ātrākai un produktīvākai augšanai, kādai citai tā ir iznīcinoša kombinācija</a:t>
            </a:r>
            <a:endParaRPr lang="lv-LV" sz="2400" dirty="0" smtClean="0"/>
          </a:p>
        </p:txBody>
      </p:sp>
    </p:spTree>
    <p:extLst>
      <p:ext uri="{BB962C8B-B14F-4D97-AF65-F5344CB8AC3E}">
        <p14:creationId xmlns:p14="http://schemas.microsoft.com/office/powerpoint/2010/main" xmlns="" val="2989917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13506" y="924922"/>
            <a:ext cx="5225143" cy="4990011"/>
            <a:chOff x="444136" y="1058092"/>
            <a:chExt cx="5225143" cy="4990011"/>
          </a:xfrm>
        </p:grpSpPr>
        <p:sp>
          <p:nvSpPr>
            <p:cNvPr id="2" name="Rectangle 1"/>
            <p:cNvSpPr/>
            <p:nvPr/>
          </p:nvSpPr>
          <p:spPr>
            <a:xfrm>
              <a:off x="444136" y="1058092"/>
              <a:ext cx="5225143" cy="4990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Rectangle 9"/>
            <p:cNvSpPr/>
            <p:nvPr/>
          </p:nvSpPr>
          <p:spPr>
            <a:xfrm>
              <a:off x="444136" y="5424951"/>
              <a:ext cx="5029877" cy="584775"/>
            </a:xfrm>
            <a:prstGeom prst="rect">
              <a:avLst/>
            </a:prstGeom>
            <a:noFill/>
          </p:spPr>
          <p:txBody>
            <a:bodyPr wrap="square">
              <a:spAutoFit/>
            </a:bodyPr>
            <a:lstStyle/>
            <a:p>
              <a:endParaRPr lang="lv-LV" sz="1600" b="1" dirty="0" smtClean="0"/>
            </a:p>
            <a:p>
              <a:r>
                <a:rPr lang="lv-LV" sz="1600" b="1" dirty="0" smtClean="0"/>
                <a:t>Fenoloģisko </a:t>
              </a:r>
              <a:r>
                <a:rPr lang="lv-LV" sz="1600" b="1" dirty="0"/>
                <a:t>fāžu izmaiņas </a:t>
              </a:r>
              <a:r>
                <a:rPr lang="lv-LV" sz="1600" b="1" dirty="0" smtClean="0"/>
                <a:t>ābelēm </a:t>
              </a:r>
              <a:r>
                <a:rPr lang="lv-LV" sz="1600" b="1" i="1" dirty="0" err="1" smtClean="0"/>
                <a:t>Malus</a:t>
              </a:r>
              <a:r>
                <a:rPr lang="lv-LV" sz="1600" b="1" i="1" dirty="0" smtClean="0"/>
                <a:t> </a:t>
              </a:r>
              <a:r>
                <a:rPr lang="lv-LV" sz="1600" b="1" i="1" dirty="0" err="1" smtClean="0"/>
                <a:t>domestica</a:t>
              </a:r>
              <a:endParaRPr lang="lv-LV" sz="1600" i="1" dirty="0"/>
            </a:p>
          </p:txBody>
        </p:sp>
        <p:pic>
          <p:nvPicPr>
            <p:cNvPr id="9" name="Picture 2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6772" t="12543" r="19169" b="6737"/>
            <a:stretch/>
          </p:blipFill>
          <p:spPr bwMode="auto">
            <a:xfrm>
              <a:off x="522514" y="1165959"/>
              <a:ext cx="5029877" cy="4303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0"/>
            <p:cNvSpPr/>
            <p:nvPr/>
          </p:nvSpPr>
          <p:spPr>
            <a:xfrm>
              <a:off x="522514" y="1153915"/>
              <a:ext cx="396125" cy="3675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a:t>
              </a:r>
              <a:endParaRPr lang="lv-LV" b="1" dirty="0" smtClean="0">
                <a:solidFill>
                  <a:schemeClr val="tx1"/>
                </a:solidFill>
              </a:endParaRPr>
            </a:p>
          </p:txBody>
        </p:sp>
        <p:sp>
          <p:nvSpPr>
            <p:cNvPr id="12" name="Rounded Rectangle 11"/>
            <p:cNvSpPr/>
            <p:nvPr/>
          </p:nvSpPr>
          <p:spPr>
            <a:xfrm>
              <a:off x="2839389" y="1153916"/>
              <a:ext cx="396125" cy="3675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a:t>
              </a:r>
              <a:endParaRPr lang="lv-LV" b="1" dirty="0" smtClean="0">
                <a:solidFill>
                  <a:schemeClr val="tx1"/>
                </a:solidFill>
              </a:endParaRPr>
            </a:p>
          </p:txBody>
        </p:sp>
        <p:sp>
          <p:nvSpPr>
            <p:cNvPr id="13" name="Rounded Rectangle 12"/>
            <p:cNvSpPr/>
            <p:nvPr/>
          </p:nvSpPr>
          <p:spPr>
            <a:xfrm>
              <a:off x="522514" y="3448904"/>
              <a:ext cx="396125" cy="3675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a:t>
              </a:r>
              <a:endParaRPr lang="lv-LV" b="1" dirty="0" smtClean="0">
                <a:solidFill>
                  <a:schemeClr val="tx1"/>
                </a:solidFill>
              </a:endParaRPr>
            </a:p>
          </p:txBody>
        </p:sp>
        <p:sp>
          <p:nvSpPr>
            <p:cNvPr id="14" name="Rectangle 13"/>
            <p:cNvSpPr/>
            <p:nvPr/>
          </p:nvSpPr>
          <p:spPr>
            <a:xfrm>
              <a:off x="2632165" y="4720826"/>
              <a:ext cx="2901752" cy="892552"/>
            </a:xfrm>
            <a:prstGeom prst="rect">
              <a:avLst/>
            </a:prstGeom>
            <a:solidFill>
              <a:schemeClr val="bg1"/>
            </a:solidFill>
          </p:spPr>
          <p:txBody>
            <a:bodyPr wrap="square">
              <a:spAutoFit/>
            </a:bodyPr>
            <a:lstStyle/>
            <a:p>
              <a:pPr>
                <a:spcAft>
                  <a:spcPts val="600"/>
                </a:spcAft>
              </a:pPr>
              <a:r>
                <a:rPr lang="lv-LV" sz="1400" b="1" dirty="0"/>
                <a:t>A – ‘Antonovka’ </a:t>
              </a:r>
              <a:r>
                <a:rPr lang="lv-LV" sz="1400" b="1" dirty="0" smtClean="0"/>
                <a:t>Priekuļos</a:t>
              </a:r>
            </a:p>
            <a:p>
              <a:pPr>
                <a:spcAft>
                  <a:spcPts val="600"/>
                </a:spcAft>
              </a:pPr>
              <a:r>
                <a:rPr lang="lv-LV" sz="1400" b="1" dirty="0" smtClean="0"/>
                <a:t>B </a:t>
              </a:r>
              <a:r>
                <a:rPr lang="lv-LV" sz="1400" b="1" dirty="0"/>
                <a:t>– ‘Baltais dzidrais’ </a:t>
              </a:r>
              <a:r>
                <a:rPr lang="lv-LV" sz="1400" b="1" dirty="0" smtClean="0"/>
                <a:t>Stendē</a:t>
              </a:r>
            </a:p>
            <a:p>
              <a:pPr>
                <a:spcAft>
                  <a:spcPts val="600"/>
                </a:spcAft>
              </a:pPr>
              <a:r>
                <a:rPr lang="lv-LV" sz="1400" b="1" dirty="0" smtClean="0"/>
                <a:t>C </a:t>
              </a:r>
              <a:r>
                <a:rPr lang="lv-LV" sz="1400" b="1" dirty="0"/>
                <a:t>– ‘Rudens svītrainais’ </a:t>
              </a:r>
              <a:r>
                <a:rPr lang="lv-LV" sz="1400" b="1" dirty="0" smtClean="0"/>
                <a:t>Dobelē</a:t>
              </a:r>
              <a:endParaRPr lang="lv-LV" sz="1400" b="1" dirty="0"/>
            </a:p>
          </p:txBody>
        </p:sp>
      </p:grpSp>
      <p:sp>
        <p:nvSpPr>
          <p:cNvPr id="3" name="Rounded Rectangle 2"/>
          <p:cNvSpPr/>
          <p:nvPr/>
        </p:nvSpPr>
        <p:spPr>
          <a:xfrm>
            <a:off x="5376482" y="1716248"/>
            <a:ext cx="6523782" cy="12029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Ilggadīgie novērojumu dati liecina, ka tendence ir neitrāla (pumpurošanās sākums būtiski nemainās) vai ir negatīva (Dobele, Dagda), savukārt lapu plaukšanas un ziedēšanas tendence ir negatīva vairumā vietu (izņemot Dagdu</a:t>
            </a:r>
            <a:r>
              <a:rPr lang="lv-LV" b="1" dirty="0" smtClean="0">
                <a:solidFill>
                  <a:schemeClr val="tx1"/>
                </a:solidFill>
              </a:rPr>
              <a:t>)</a:t>
            </a:r>
            <a:endParaRPr lang="lv-LV" b="1" dirty="0">
              <a:solidFill>
                <a:schemeClr val="tx1"/>
              </a:solidFill>
            </a:endParaRPr>
          </a:p>
        </p:txBody>
      </p:sp>
      <p:sp>
        <p:nvSpPr>
          <p:cNvPr id="4" name="Rounded Rectangle 3"/>
          <p:cNvSpPr/>
          <p:nvPr/>
        </p:nvSpPr>
        <p:spPr>
          <a:xfrm>
            <a:off x="5376482" y="3113973"/>
            <a:ext cx="6523782" cy="10269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ābeļu ziedēšana iestājas </a:t>
            </a:r>
            <a:r>
              <a:rPr lang="lv-LV" b="1" dirty="0" smtClean="0">
                <a:solidFill>
                  <a:schemeClr val="tx1"/>
                </a:solidFill>
              </a:rPr>
              <a:t>1-3 </a:t>
            </a:r>
            <a:r>
              <a:rPr lang="lv-LV" b="1" dirty="0">
                <a:solidFill>
                  <a:schemeClr val="tx1"/>
                </a:solidFill>
              </a:rPr>
              <a:t>dienas agrāk </a:t>
            </a:r>
            <a:r>
              <a:rPr lang="lv-LV" b="1" dirty="0" smtClean="0">
                <a:solidFill>
                  <a:schemeClr val="tx1"/>
                </a:solidFill>
              </a:rPr>
              <a:t>desmitgadē – lielākoties </a:t>
            </a:r>
            <a:r>
              <a:rPr lang="lv-LV" b="1" dirty="0">
                <a:solidFill>
                  <a:schemeClr val="tx1"/>
                </a:solidFill>
              </a:rPr>
              <a:t>pavasara fāžu agrākie laiki konstatēti </a:t>
            </a:r>
            <a:r>
              <a:rPr lang="lv-LV" b="1" dirty="0" smtClean="0">
                <a:solidFill>
                  <a:schemeClr val="tx1"/>
                </a:solidFill>
              </a:rPr>
              <a:t>20.gs</a:t>
            </a:r>
            <a:r>
              <a:rPr lang="lv-LV" b="1" dirty="0">
                <a:solidFill>
                  <a:schemeClr val="tx1"/>
                </a:solidFill>
              </a:rPr>
              <a:t>. </a:t>
            </a:r>
            <a:r>
              <a:rPr lang="lv-LV" b="1" dirty="0" smtClean="0">
                <a:solidFill>
                  <a:schemeClr val="tx1"/>
                </a:solidFill>
              </a:rPr>
              <a:t>90.gados</a:t>
            </a:r>
            <a:r>
              <a:rPr lang="lv-LV" b="1" dirty="0">
                <a:solidFill>
                  <a:schemeClr val="tx1"/>
                </a:solidFill>
              </a:rPr>
              <a:t>, bet vēlākās – 70. un </a:t>
            </a:r>
            <a:r>
              <a:rPr lang="lv-LV" b="1" dirty="0" smtClean="0">
                <a:solidFill>
                  <a:schemeClr val="tx1"/>
                </a:solidFill>
              </a:rPr>
              <a:t>80.gados; faktiski </a:t>
            </a:r>
            <a:r>
              <a:rPr lang="lv-LV" b="1" dirty="0">
                <a:solidFill>
                  <a:schemeClr val="tx1"/>
                </a:solidFill>
              </a:rPr>
              <a:t>āboli nogatavojas </a:t>
            </a:r>
            <a:r>
              <a:rPr lang="lv-LV" b="1" dirty="0" smtClean="0">
                <a:solidFill>
                  <a:schemeClr val="tx1"/>
                </a:solidFill>
              </a:rPr>
              <a:t>agrāk</a:t>
            </a:r>
            <a:endParaRPr lang="lv-LV" b="1" dirty="0">
              <a:solidFill>
                <a:schemeClr val="tx1"/>
              </a:solidFill>
            </a:endParaRPr>
          </a:p>
        </p:txBody>
      </p:sp>
      <p:sp>
        <p:nvSpPr>
          <p:cNvPr id="5" name="Rounded Rectangle 4"/>
          <p:cNvSpPr/>
          <p:nvPr/>
        </p:nvSpPr>
        <p:spPr>
          <a:xfrm>
            <a:off x="5376482" y="4329703"/>
            <a:ext cx="6523782" cy="9505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Lapu dzeltēšana novērota </a:t>
            </a:r>
            <a:r>
              <a:rPr lang="lv-LV" b="1" dirty="0" smtClean="0">
                <a:solidFill>
                  <a:schemeClr val="tx1"/>
                </a:solidFill>
              </a:rPr>
              <a:t>6.-14.oktobrī, un lapu </a:t>
            </a:r>
            <a:r>
              <a:rPr lang="lv-LV" b="1" dirty="0">
                <a:solidFill>
                  <a:schemeClr val="tx1"/>
                </a:solidFill>
              </a:rPr>
              <a:t>dzeltēšanas tendence Dobelē un Priekuļos ir neitrāla (fāze nav mainījusies), Dagdā – pozitīva, savukārt Stendē – </a:t>
            </a:r>
            <a:r>
              <a:rPr lang="lv-LV" b="1" dirty="0" smtClean="0">
                <a:solidFill>
                  <a:schemeClr val="tx1"/>
                </a:solidFill>
              </a:rPr>
              <a:t>negatīva</a:t>
            </a:r>
            <a:endParaRPr lang="lv-LV" b="1" dirty="0">
              <a:solidFill>
                <a:schemeClr val="tx1"/>
              </a:solidFill>
            </a:endParaRPr>
          </a:p>
        </p:txBody>
      </p:sp>
      <p:sp>
        <p:nvSpPr>
          <p:cNvPr id="7" name="Rounded Rectangle 6"/>
          <p:cNvSpPr/>
          <p:nvPr/>
        </p:nvSpPr>
        <p:spPr>
          <a:xfrm>
            <a:off x="5376481" y="810491"/>
            <a:ext cx="6523782" cy="7109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Ābeles </a:t>
            </a:r>
            <a:r>
              <a:rPr lang="lv-LV" b="1" i="1" dirty="0" err="1">
                <a:solidFill>
                  <a:schemeClr val="tx1"/>
                </a:solidFill>
              </a:rPr>
              <a:t>Malus</a:t>
            </a:r>
            <a:r>
              <a:rPr lang="lv-LV" b="1" i="1" dirty="0">
                <a:solidFill>
                  <a:schemeClr val="tx1"/>
                </a:solidFill>
              </a:rPr>
              <a:t> </a:t>
            </a:r>
            <a:r>
              <a:rPr lang="lv-LV" b="1" i="1" dirty="0" err="1">
                <a:solidFill>
                  <a:schemeClr val="tx1"/>
                </a:solidFill>
              </a:rPr>
              <a:t>domestica</a:t>
            </a:r>
            <a:r>
              <a:rPr lang="lv-LV" b="1" i="1" dirty="0">
                <a:solidFill>
                  <a:schemeClr val="tx1"/>
                </a:solidFill>
              </a:rPr>
              <a:t> </a:t>
            </a:r>
            <a:r>
              <a:rPr lang="lv-LV" b="1" dirty="0">
                <a:solidFill>
                  <a:schemeClr val="tx1"/>
                </a:solidFill>
              </a:rPr>
              <a:t>vidēji pēc agrometeoroloģisko staciju datiem pumpurojas </a:t>
            </a:r>
            <a:r>
              <a:rPr lang="lv-LV" b="1" dirty="0" smtClean="0">
                <a:solidFill>
                  <a:schemeClr val="tx1"/>
                </a:solidFill>
              </a:rPr>
              <a:t>6.-18.aprīlī </a:t>
            </a:r>
            <a:r>
              <a:rPr lang="lv-LV" b="1" dirty="0">
                <a:solidFill>
                  <a:schemeClr val="tx1"/>
                </a:solidFill>
              </a:rPr>
              <a:t>(atkarībā no šķirnes) </a:t>
            </a:r>
          </a:p>
        </p:txBody>
      </p:sp>
      <p:sp>
        <p:nvSpPr>
          <p:cNvPr id="8" name="Rounded Rectangle 7"/>
          <p:cNvSpPr/>
          <p:nvPr/>
        </p:nvSpPr>
        <p:spPr>
          <a:xfrm>
            <a:off x="5376482" y="5469062"/>
            <a:ext cx="6523782" cy="6551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Augšanas </a:t>
            </a:r>
            <a:r>
              <a:rPr lang="lv-LV" b="1" dirty="0">
                <a:solidFill>
                  <a:schemeClr val="tx1"/>
                </a:solidFill>
              </a:rPr>
              <a:t>ilgums āboliem vidēji ir 150 dienas, ar tendenci pagarināties, kas īpaši izteikts ir </a:t>
            </a:r>
            <a:r>
              <a:rPr lang="lv-LV" b="1" dirty="0" smtClean="0">
                <a:solidFill>
                  <a:schemeClr val="tx1"/>
                </a:solidFill>
              </a:rPr>
              <a:t>‘Antonovkas’ šķirnei</a:t>
            </a:r>
            <a:endParaRPr lang="lv-LV" b="1" dirty="0">
              <a:solidFill>
                <a:schemeClr val="tx1"/>
              </a:solidFill>
            </a:endParaRPr>
          </a:p>
        </p:txBody>
      </p:sp>
    </p:spTree>
    <p:extLst>
      <p:ext uri="{BB962C8B-B14F-4D97-AF65-F5344CB8AC3E}">
        <p14:creationId xmlns:p14="http://schemas.microsoft.com/office/powerpoint/2010/main" xmlns="" val="577506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8_Atteli\15351655560_34a605f6f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84886" y="0"/>
            <a:ext cx="51424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342930" y="2894548"/>
            <a:ext cx="6549903" cy="7107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D-Eiropas </a:t>
            </a:r>
            <a:r>
              <a:rPr lang="lv-LV" b="1" dirty="0">
                <a:solidFill>
                  <a:schemeClr val="tx1"/>
                </a:solidFill>
              </a:rPr>
              <a:t>valstīs ražas apjomi ir sākuši samazināties, bet </a:t>
            </a:r>
            <a:r>
              <a:rPr lang="lv-LV" b="1" dirty="0" smtClean="0">
                <a:solidFill>
                  <a:schemeClr val="tx1"/>
                </a:solidFill>
              </a:rPr>
              <a:t>Z-Eiropā </a:t>
            </a:r>
            <a:r>
              <a:rPr lang="lv-LV" b="1" dirty="0">
                <a:solidFill>
                  <a:schemeClr val="tx1"/>
                </a:solidFill>
              </a:rPr>
              <a:t>atsevišķu graudaugu raža ir pat </a:t>
            </a:r>
            <a:r>
              <a:rPr lang="lv-LV" b="1" dirty="0" smtClean="0">
                <a:solidFill>
                  <a:schemeClr val="tx1"/>
                </a:solidFill>
              </a:rPr>
              <a:t>palielinājusies</a:t>
            </a:r>
            <a:endParaRPr lang="lv-LV" b="1" dirty="0">
              <a:solidFill>
                <a:schemeClr val="tx1"/>
              </a:solidFill>
            </a:endParaRPr>
          </a:p>
        </p:txBody>
      </p:sp>
      <p:sp>
        <p:nvSpPr>
          <p:cNvPr id="4" name="Rounded Rectangle 3"/>
          <p:cNvSpPr/>
          <p:nvPr/>
        </p:nvSpPr>
        <p:spPr>
          <a:xfrm>
            <a:off x="342929" y="4722915"/>
            <a:ext cx="6549903" cy="11733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Visbiežāk kā pozitīvas klimata mainības sekas lauksaimniecībā tiek minēta augšanas sezonas pagarināšanās, fotosintēzes intensitātes paaugstināšanās, jaunu kultūraugu augšanas iespējas un produktivitātes pieaugums </a:t>
            </a:r>
            <a:r>
              <a:rPr lang="lv-LV" b="1" dirty="0" smtClean="0">
                <a:solidFill>
                  <a:schemeClr val="tx1"/>
                </a:solidFill>
              </a:rPr>
              <a:t>Z-Eiropā</a:t>
            </a:r>
          </a:p>
        </p:txBody>
      </p:sp>
      <p:sp>
        <p:nvSpPr>
          <p:cNvPr id="5" name="Title 1"/>
          <p:cNvSpPr txBox="1">
            <a:spLocks/>
          </p:cNvSpPr>
          <p:nvPr/>
        </p:nvSpPr>
        <p:spPr>
          <a:xfrm>
            <a:off x="2447338" y="576501"/>
            <a:ext cx="7325475" cy="89960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ietekme uz lauksaimniecību nākotnē izpaudīsies atšķirīgi dažādos pasaules </a:t>
            </a:r>
            <a:r>
              <a:rPr lang="lv-LV" sz="2400" dirty="0" smtClean="0"/>
              <a:t>reģionos </a:t>
            </a:r>
          </a:p>
        </p:txBody>
      </p:sp>
      <p:sp>
        <p:nvSpPr>
          <p:cNvPr id="6" name="Rounded Rectangle 5"/>
          <p:cNvSpPr/>
          <p:nvPr/>
        </p:nvSpPr>
        <p:spPr>
          <a:xfrm>
            <a:off x="342929" y="1948817"/>
            <a:ext cx="6549903" cy="7018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Pasaules mērogā graudaugu </a:t>
            </a:r>
            <a:r>
              <a:rPr lang="lv-LV" b="1" dirty="0" smtClean="0">
                <a:solidFill>
                  <a:schemeClr val="tx1"/>
                </a:solidFill>
              </a:rPr>
              <a:t>– kviešu, kukurūzas, miežu – </a:t>
            </a:r>
            <a:r>
              <a:rPr lang="lv-LV" b="1" dirty="0">
                <a:solidFill>
                  <a:schemeClr val="tx1"/>
                </a:solidFill>
              </a:rPr>
              <a:t>raža temperatūras paaugstināšanās dēļ </a:t>
            </a:r>
            <a:r>
              <a:rPr lang="lv-LV" b="1" dirty="0" smtClean="0">
                <a:solidFill>
                  <a:schemeClr val="tx1"/>
                </a:solidFill>
              </a:rPr>
              <a:t>jau ir </a:t>
            </a:r>
            <a:r>
              <a:rPr lang="lv-LV" b="1" dirty="0">
                <a:solidFill>
                  <a:schemeClr val="tx1"/>
                </a:solidFill>
              </a:rPr>
              <a:t>samazinājusies</a:t>
            </a:r>
          </a:p>
        </p:txBody>
      </p:sp>
      <p:sp>
        <p:nvSpPr>
          <p:cNvPr id="7" name="Rounded Rectangle 6"/>
          <p:cNvSpPr/>
          <p:nvPr/>
        </p:nvSpPr>
        <p:spPr>
          <a:xfrm>
            <a:off x="342930" y="3849271"/>
            <a:ext cx="6549903" cy="6297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Latvijas </a:t>
            </a:r>
            <a:r>
              <a:rPr lang="lv-LV" b="1" dirty="0">
                <a:solidFill>
                  <a:schemeClr val="tx1"/>
                </a:solidFill>
              </a:rPr>
              <a:t>gadījumā vislielākās grūtības lauksaimniekiem sagādās prognozētie sausuma periodi un intensīvie nokrišņi</a:t>
            </a:r>
            <a:endParaRPr lang="lv-LV" b="1" dirty="0" smtClean="0">
              <a:solidFill>
                <a:schemeClr val="tx1"/>
              </a:solidFill>
            </a:endParaRPr>
          </a:p>
        </p:txBody>
      </p:sp>
    </p:spTree>
    <p:extLst>
      <p:ext uri="{BB962C8B-B14F-4D97-AF65-F5344CB8AC3E}">
        <p14:creationId xmlns:p14="http://schemas.microsoft.com/office/powerpoint/2010/main" xmlns="" val="866520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8_Atteli\13596942173_bf19312b4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998" y="0"/>
            <a:ext cx="51435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5029198" y="1993644"/>
            <a:ext cx="6871821" cy="12080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Papildus siltums un mitrums radīs labvēlīgu vidi sēņu, dažādu patogēno mikroorganismu attīstībai, kas nelabvēlīgi ietekmēs augu attīstību un pastarpināti arī cilvēku veselību, jo lauksaimniekiem būs jāizmanto vairāk augu aizsardzības līdzekļu</a:t>
            </a:r>
            <a:endParaRPr lang="lv-LV" b="1" dirty="0" smtClean="0">
              <a:solidFill>
                <a:schemeClr val="tx1"/>
              </a:solidFill>
            </a:endParaRPr>
          </a:p>
        </p:txBody>
      </p:sp>
      <p:sp>
        <p:nvSpPr>
          <p:cNvPr id="4" name="Rounded Rectangle 3"/>
          <p:cNvSpPr/>
          <p:nvPr/>
        </p:nvSpPr>
        <p:spPr>
          <a:xfrm>
            <a:off x="5029198" y="3429000"/>
            <a:ext cx="6871821" cy="9553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Būtisks risks lauksaimniekiem ir vēlās pavasara </a:t>
            </a:r>
            <a:r>
              <a:rPr lang="lv-LV" b="1" dirty="0" smtClean="0">
                <a:solidFill>
                  <a:schemeClr val="tx1"/>
                </a:solidFill>
              </a:rPr>
              <a:t>salnas – lai </a:t>
            </a:r>
            <a:r>
              <a:rPr lang="lv-LV" b="1" dirty="0">
                <a:solidFill>
                  <a:schemeClr val="tx1"/>
                </a:solidFill>
              </a:rPr>
              <a:t>arī bezsala periods kopumā pagarinās, lielākoties tas notiek uz </a:t>
            </a:r>
            <a:endParaRPr lang="lv-LV" b="1" dirty="0" smtClean="0">
              <a:solidFill>
                <a:schemeClr val="tx1"/>
              </a:solidFill>
            </a:endParaRPr>
          </a:p>
          <a:p>
            <a:pPr algn="ctr"/>
            <a:r>
              <a:rPr lang="lv-LV" b="1" dirty="0" smtClean="0">
                <a:solidFill>
                  <a:schemeClr val="tx1"/>
                </a:solidFill>
              </a:rPr>
              <a:t>rudens </a:t>
            </a:r>
            <a:r>
              <a:rPr lang="lv-LV" b="1" dirty="0">
                <a:solidFill>
                  <a:schemeClr val="tx1"/>
                </a:solidFill>
              </a:rPr>
              <a:t>salnu vēlākas iestāšanās </a:t>
            </a:r>
            <a:r>
              <a:rPr lang="lv-LV" b="1" dirty="0" smtClean="0">
                <a:solidFill>
                  <a:schemeClr val="tx1"/>
                </a:solidFill>
              </a:rPr>
              <a:t>rēķina</a:t>
            </a:r>
          </a:p>
        </p:txBody>
      </p:sp>
      <p:sp>
        <p:nvSpPr>
          <p:cNvPr id="5" name="Rounded Rectangle 4"/>
          <p:cNvSpPr/>
          <p:nvPr/>
        </p:nvSpPr>
        <p:spPr>
          <a:xfrm>
            <a:off x="5029198" y="5534004"/>
            <a:ext cx="6871821"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Pēdējās pavasara salnas beidzas agrāk, bet arī augu attīstība pavasarī sākas agrāk, līdz ar to pastāv būtisks augu postījumu risks, </a:t>
            </a:r>
            <a:endParaRPr lang="lv-LV" b="1" dirty="0" smtClean="0">
              <a:solidFill>
                <a:schemeClr val="tx1"/>
              </a:solidFill>
            </a:endParaRPr>
          </a:p>
          <a:p>
            <a:pPr algn="ctr"/>
            <a:r>
              <a:rPr lang="lv-LV" b="1" dirty="0" smtClean="0">
                <a:solidFill>
                  <a:schemeClr val="tx1"/>
                </a:solidFill>
              </a:rPr>
              <a:t>kā </a:t>
            </a:r>
            <a:r>
              <a:rPr lang="lv-LV" b="1" dirty="0">
                <a:solidFill>
                  <a:schemeClr val="tx1"/>
                </a:solidFill>
              </a:rPr>
              <a:t>tas notika </a:t>
            </a:r>
            <a:r>
              <a:rPr lang="lv-LV" b="1" dirty="0" smtClean="0">
                <a:solidFill>
                  <a:schemeClr val="tx1"/>
                </a:solidFill>
              </a:rPr>
              <a:t>2003.g. Eiropā</a:t>
            </a:r>
            <a:endParaRPr lang="lv-LV" b="1" dirty="0">
              <a:solidFill>
                <a:schemeClr val="tx1"/>
              </a:solidFill>
            </a:endParaRPr>
          </a:p>
        </p:txBody>
      </p:sp>
      <p:sp>
        <p:nvSpPr>
          <p:cNvPr id="6" name="Title 1"/>
          <p:cNvSpPr txBox="1">
            <a:spLocks/>
          </p:cNvSpPr>
          <p:nvPr/>
        </p:nvSpPr>
        <p:spPr>
          <a:xfrm>
            <a:off x="692455" y="466173"/>
            <a:ext cx="1080769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Tomēr </a:t>
            </a:r>
            <a:r>
              <a:rPr lang="lv-LV" sz="2400" b="1" dirty="0"/>
              <a:t>klimata mainība nesīs sev līdz daudz risku</a:t>
            </a:r>
            <a:r>
              <a:rPr lang="lv-LV" sz="2400" dirty="0"/>
              <a:t>: atsevišķos reģionos būs nepietiekams ūdens daudzums, samazināsies augsnes mitrums, notiks kultūraugu postījumi, palielināsies pesticīdu lietojums, var pat samazināties augkopības iespējas</a:t>
            </a:r>
            <a:endParaRPr lang="lv-LV" sz="2400" dirty="0" smtClean="0"/>
          </a:p>
        </p:txBody>
      </p:sp>
      <p:sp>
        <p:nvSpPr>
          <p:cNvPr id="7" name="Rounded Rectangle 6"/>
          <p:cNvSpPr/>
          <p:nvPr/>
        </p:nvSpPr>
        <p:spPr>
          <a:xfrm>
            <a:off x="5029198" y="4611652"/>
            <a:ext cx="6871821" cy="695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Eiropā 1992.-2008.g. </a:t>
            </a:r>
            <a:r>
              <a:rPr lang="lv-LV" b="1" dirty="0">
                <a:solidFill>
                  <a:schemeClr val="tx1"/>
                </a:solidFill>
              </a:rPr>
              <a:t>periodā bezsala perioda beigu laiks ir </a:t>
            </a:r>
            <a:r>
              <a:rPr lang="lv-LV" b="1" dirty="0" smtClean="0">
                <a:solidFill>
                  <a:schemeClr val="tx1"/>
                </a:solidFill>
              </a:rPr>
              <a:t>+8,2 </a:t>
            </a:r>
            <a:r>
              <a:rPr lang="lv-LV" b="1" dirty="0">
                <a:solidFill>
                  <a:schemeClr val="tx1"/>
                </a:solidFill>
              </a:rPr>
              <a:t>dienas desmitgadē, bet sākums – agrāks par 3,2 dienām </a:t>
            </a:r>
            <a:r>
              <a:rPr lang="lv-LV" b="1" dirty="0" smtClean="0">
                <a:solidFill>
                  <a:schemeClr val="tx1"/>
                </a:solidFill>
              </a:rPr>
              <a:t>desmitgadē</a:t>
            </a:r>
          </a:p>
        </p:txBody>
      </p:sp>
    </p:spTree>
    <p:extLst>
      <p:ext uri="{BB962C8B-B14F-4D97-AF65-F5344CB8AC3E}">
        <p14:creationId xmlns:p14="http://schemas.microsoft.com/office/powerpoint/2010/main" xmlns="" val="421126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8_Atteli\14659435325_81ba62ca44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25" t="1808" r="1161" b="1504"/>
          <a:stretch/>
        </p:blipFill>
        <p:spPr bwMode="auto">
          <a:xfrm>
            <a:off x="7173159" y="0"/>
            <a:ext cx="461472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27948" y="2144610"/>
            <a:ext cx="6869497" cy="12843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vienas puses, pagarinoties augšanas sezonai, palielinās kultūraugu produktivitāte, jo ilgāks augu attīstības cikls ļauj maksimāli izmantot pieejamo </a:t>
            </a:r>
            <a:r>
              <a:rPr lang="lv-LV" b="1" dirty="0" smtClean="0">
                <a:solidFill>
                  <a:schemeClr val="tx1"/>
                </a:solidFill>
              </a:rPr>
              <a:t>saules </a:t>
            </a:r>
            <a:r>
              <a:rPr lang="lv-LV" b="1" dirty="0">
                <a:solidFill>
                  <a:schemeClr val="tx1"/>
                </a:solidFill>
              </a:rPr>
              <a:t>siltuma daudzumu, </a:t>
            </a:r>
            <a:r>
              <a:rPr lang="lv-LV" b="1" dirty="0" smtClean="0">
                <a:solidFill>
                  <a:schemeClr val="tx1"/>
                </a:solidFill>
              </a:rPr>
              <a:t>ūdens </a:t>
            </a:r>
            <a:r>
              <a:rPr lang="lv-LV" b="1" dirty="0">
                <a:solidFill>
                  <a:schemeClr val="tx1"/>
                </a:solidFill>
              </a:rPr>
              <a:t>un barības vielas, kas palielinās kultūraugu ražu</a:t>
            </a:r>
            <a:endParaRPr lang="lv-LV" b="1" dirty="0" smtClean="0">
              <a:solidFill>
                <a:schemeClr val="tx1"/>
              </a:solidFill>
            </a:endParaRPr>
          </a:p>
        </p:txBody>
      </p:sp>
      <p:sp>
        <p:nvSpPr>
          <p:cNvPr id="4" name="Rounded Rectangle 3"/>
          <p:cNvSpPr/>
          <p:nvPr/>
        </p:nvSpPr>
        <p:spPr>
          <a:xfrm>
            <a:off x="427948" y="3712199"/>
            <a:ext cx="6869497" cy="11733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otras puses, negatīvā ietekme ir tāda, ka gaisa temperatūras un mitruma režīma ietekmē var samazināties laiks starp augu attīstības cikliem, piemēram, laiks starp stiebrošanos un vārpošanos graudaugiem, kas var samazināt iegūstamo ražu</a:t>
            </a:r>
            <a:endParaRPr lang="lv-LV" b="1" dirty="0" smtClean="0">
              <a:solidFill>
                <a:schemeClr val="tx1"/>
              </a:solidFill>
            </a:endParaRPr>
          </a:p>
        </p:txBody>
      </p:sp>
      <p:sp>
        <p:nvSpPr>
          <p:cNvPr id="5" name="Rounded Rectangle 4"/>
          <p:cNvSpPr/>
          <p:nvPr/>
        </p:nvSpPr>
        <p:spPr>
          <a:xfrm>
            <a:off x="427948" y="5168708"/>
            <a:ext cx="6869497"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Eiropas Vides aģentūra, kā arī Eiropas Komisijas pētniecības centri regulāri veic nākotnes prognozes lauksaimniecībai </a:t>
            </a:r>
            <a:endParaRPr lang="lv-LV" b="1" dirty="0" smtClean="0">
              <a:solidFill>
                <a:schemeClr val="tx1"/>
              </a:solidFill>
            </a:endParaRPr>
          </a:p>
          <a:p>
            <a:pPr algn="ctr"/>
            <a:r>
              <a:rPr lang="lv-LV" b="1" dirty="0" smtClean="0">
                <a:solidFill>
                  <a:schemeClr val="tx1"/>
                </a:solidFill>
              </a:rPr>
              <a:t>svarīgo </a:t>
            </a:r>
            <a:r>
              <a:rPr lang="lv-LV" b="1" dirty="0">
                <a:solidFill>
                  <a:schemeClr val="tx1"/>
                </a:solidFill>
              </a:rPr>
              <a:t>sugu izmaiņām attīstības fāzēm</a:t>
            </a:r>
            <a:endParaRPr lang="lv-LV" b="1" dirty="0" smtClean="0">
              <a:solidFill>
                <a:schemeClr val="tx1"/>
              </a:solidFill>
            </a:endParaRPr>
          </a:p>
        </p:txBody>
      </p:sp>
      <p:sp>
        <p:nvSpPr>
          <p:cNvPr id="6" name="Title 1"/>
          <p:cNvSpPr txBox="1">
            <a:spLocks/>
          </p:cNvSpPr>
          <p:nvPr/>
        </p:nvSpPr>
        <p:spPr>
          <a:xfrm>
            <a:off x="1360714" y="525402"/>
            <a:ext cx="9496697"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Nepastāvīgo, netipisko un grūti prognozējamo laika apstākļu </a:t>
            </a:r>
            <a:r>
              <a:rPr lang="lv-LV" sz="2400" dirty="0"/>
              <a:t>rezultātā, lauksaimnieki nevarēs prognozēt ikgadējās kultūraugu </a:t>
            </a:r>
            <a:r>
              <a:rPr lang="lv-LV" sz="2400" dirty="0" smtClean="0"/>
              <a:t>ražas – tas </a:t>
            </a:r>
            <a:r>
              <a:rPr lang="lv-LV" sz="2400" dirty="0"/>
              <a:t>ir liels risks lauksaimniecības nozares attīstības plānošanai</a:t>
            </a:r>
            <a:endParaRPr lang="lv-LV" sz="2400" dirty="0" smtClean="0"/>
          </a:p>
        </p:txBody>
      </p:sp>
    </p:spTree>
    <p:extLst>
      <p:ext uri="{BB962C8B-B14F-4D97-AF65-F5344CB8AC3E}">
        <p14:creationId xmlns:p14="http://schemas.microsoft.com/office/powerpoint/2010/main" xmlns="" val="3931016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ea.europa.eu/data-and-maps/figures/projected-change-in-dates-of/agri04_change_dates_flowering_and_mat_winter_wheat.eps/image_lar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1" y="1465050"/>
            <a:ext cx="4963885" cy="514475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655320" y="314671"/>
            <a:ext cx="10907485" cy="9785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Prognozētās izmaiņas (dienās) ziemas kviešu attīstības fāzēm: ziedēšanas sākumam (A) un gatavības fāzei (B) periodam </a:t>
            </a:r>
            <a:r>
              <a:rPr lang="lv-LV" sz="2400" dirty="0" smtClean="0"/>
              <a:t>2031.-2050.g., </a:t>
            </a:r>
            <a:r>
              <a:rPr lang="lv-LV" sz="2400" dirty="0"/>
              <a:t>pastāvot klimata scenārijam A1B</a:t>
            </a:r>
            <a:endParaRPr lang="lv-LV" sz="2400" dirty="0" smtClean="0"/>
          </a:p>
        </p:txBody>
      </p:sp>
      <p:sp>
        <p:nvSpPr>
          <p:cNvPr id="7" name="Rounded Rectangle 6"/>
          <p:cNvSpPr/>
          <p:nvPr/>
        </p:nvSpPr>
        <p:spPr>
          <a:xfrm>
            <a:off x="5617028" y="1834305"/>
            <a:ext cx="6272349" cy="154897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Tiek prognozēts, ka ziemas kviešu ziedēšanas laiks Eiropā var mainīties līdz pat mēnesim (ziedēšana iestāsies agrāk), tomēr lielākajā daļā teritorijas izmaiņas tiek prognozētas jeb modelētas 2 nedēļas agrāk attiecībā </a:t>
            </a:r>
            <a:endParaRPr lang="lv-LV" b="1" dirty="0" smtClean="0">
              <a:solidFill>
                <a:schemeClr val="tx1"/>
              </a:solidFill>
            </a:endParaRPr>
          </a:p>
          <a:p>
            <a:pPr algn="ctr"/>
            <a:r>
              <a:rPr lang="lv-LV" b="1" dirty="0" smtClean="0">
                <a:solidFill>
                  <a:schemeClr val="tx1"/>
                </a:solidFill>
              </a:rPr>
              <a:t>pret 1975.-1994.g. periodu</a:t>
            </a:r>
            <a:endParaRPr lang="lv-LV" b="1" dirty="0">
              <a:solidFill>
                <a:schemeClr val="tx1"/>
              </a:solidFill>
            </a:endParaRPr>
          </a:p>
        </p:txBody>
      </p:sp>
      <p:sp>
        <p:nvSpPr>
          <p:cNvPr id="8" name="Rounded Rectangle 7"/>
          <p:cNvSpPr/>
          <p:nvPr/>
        </p:nvSpPr>
        <p:spPr>
          <a:xfrm>
            <a:off x="5617028" y="3636978"/>
            <a:ext cx="6277761" cy="14694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Ziedēšanas </a:t>
            </a:r>
            <a:r>
              <a:rPr lang="lv-LV" b="1" dirty="0">
                <a:solidFill>
                  <a:schemeClr val="tx1"/>
                </a:solidFill>
              </a:rPr>
              <a:t>lielākas izmaiņas tiek prognozētas piekrastes </a:t>
            </a:r>
            <a:r>
              <a:rPr lang="lv-LV" b="1" dirty="0" smtClean="0">
                <a:solidFill>
                  <a:schemeClr val="tx1"/>
                </a:solidFill>
              </a:rPr>
              <a:t>teritorijās; ziemas </a:t>
            </a:r>
            <a:r>
              <a:rPr lang="lv-LV" b="1" dirty="0">
                <a:solidFill>
                  <a:schemeClr val="tx1"/>
                </a:solidFill>
              </a:rPr>
              <a:t>kviešu nogatavošanās fāzes iestāšanās laiks mainīsies vairāk nekā ziedēšanas laiks, t.i., tiek prognozēts, ka ziemas kvieši gatavību sasniegs </a:t>
            </a:r>
            <a:r>
              <a:rPr lang="lv-LV" b="1" dirty="0" smtClean="0">
                <a:solidFill>
                  <a:schemeClr val="tx1"/>
                </a:solidFill>
              </a:rPr>
              <a:t>20-25 </a:t>
            </a:r>
            <a:r>
              <a:rPr lang="lv-LV" b="1" dirty="0">
                <a:solidFill>
                  <a:schemeClr val="tx1"/>
                </a:solidFill>
              </a:rPr>
              <a:t>dienas agrāk salīdzinājumā ar </a:t>
            </a:r>
            <a:r>
              <a:rPr lang="lv-LV" b="1" dirty="0" smtClean="0">
                <a:solidFill>
                  <a:schemeClr val="tx1"/>
                </a:solidFill>
              </a:rPr>
              <a:t>1975.-1994.g. </a:t>
            </a:r>
            <a:r>
              <a:rPr lang="lv-LV" b="1" dirty="0">
                <a:solidFill>
                  <a:schemeClr val="tx1"/>
                </a:solidFill>
              </a:rPr>
              <a:t>periodu</a:t>
            </a:r>
            <a:endParaRPr lang="lv-LV" b="1" dirty="0" smtClean="0">
              <a:solidFill>
                <a:schemeClr val="tx1"/>
              </a:solidFill>
            </a:endParaRPr>
          </a:p>
        </p:txBody>
      </p:sp>
      <p:sp>
        <p:nvSpPr>
          <p:cNvPr id="9" name="Rounded Rectangle 8"/>
          <p:cNvSpPr/>
          <p:nvPr/>
        </p:nvSpPr>
        <p:spPr>
          <a:xfrm>
            <a:off x="5617028" y="5360076"/>
            <a:ext cx="6277761"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vasaras </a:t>
            </a:r>
            <a:r>
              <a:rPr lang="lv-LV" b="1" dirty="0">
                <a:solidFill>
                  <a:schemeClr val="tx1"/>
                </a:solidFill>
              </a:rPr>
              <a:t>kviešu sēšanas laiks, ziedēšanas un gatavības iestāšanās laiks kļūs agrāks par </a:t>
            </a:r>
            <a:r>
              <a:rPr lang="lv-LV" b="1" dirty="0" smtClean="0">
                <a:solidFill>
                  <a:schemeClr val="tx1"/>
                </a:solidFill>
              </a:rPr>
              <a:t>1-3 </a:t>
            </a:r>
            <a:r>
              <a:rPr lang="lv-LV" b="1" dirty="0">
                <a:solidFill>
                  <a:schemeClr val="tx1"/>
                </a:solidFill>
              </a:rPr>
              <a:t>nedēļām </a:t>
            </a:r>
            <a:endParaRPr lang="lv-LV" b="1" dirty="0" smtClean="0">
              <a:solidFill>
                <a:schemeClr val="tx1"/>
              </a:solidFill>
            </a:endParaRPr>
          </a:p>
          <a:p>
            <a:pPr algn="ctr"/>
            <a:r>
              <a:rPr lang="lv-LV" b="1" dirty="0" smtClean="0">
                <a:solidFill>
                  <a:schemeClr val="tx1"/>
                </a:solidFill>
              </a:rPr>
              <a:t>atkarībā </a:t>
            </a:r>
            <a:r>
              <a:rPr lang="lv-LV" b="1" dirty="0">
                <a:solidFill>
                  <a:schemeClr val="tx1"/>
                </a:solidFill>
              </a:rPr>
              <a:t>no reģiona</a:t>
            </a:r>
            <a:endParaRPr lang="lv-LV" b="1" dirty="0" smtClean="0">
              <a:solidFill>
                <a:schemeClr val="tx1"/>
              </a:solidFill>
            </a:endParaRPr>
          </a:p>
        </p:txBody>
      </p:sp>
    </p:spTree>
    <p:extLst>
      <p:ext uri="{BB962C8B-B14F-4D97-AF65-F5344CB8AC3E}">
        <p14:creationId xmlns:p14="http://schemas.microsoft.com/office/powerpoint/2010/main" xmlns="" val="3424708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8_Atteli\10895760186_a0019e6415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89917" y="0"/>
            <a:ext cx="457246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328474" y="667942"/>
            <a:ext cx="776796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Eiropas </a:t>
            </a:r>
            <a:r>
              <a:rPr lang="lv-LV" sz="2400" dirty="0" smtClean="0"/>
              <a:t>D </a:t>
            </a:r>
            <a:r>
              <a:rPr lang="lv-LV" sz="2400" dirty="0"/>
              <a:t>daļā lielākoties tiek prognozēts ražas apjoma samazinājums, pretstatā Eiropas Z teritorijai, kur prognozēts, ka </a:t>
            </a:r>
            <a:r>
              <a:rPr lang="lv-LV" sz="2400" dirty="0" smtClean="0"/>
              <a:t>2080.g. labības ražu </a:t>
            </a:r>
            <a:r>
              <a:rPr lang="lv-LV" sz="2400" dirty="0"/>
              <a:t>palielinājums būs pat līdz 30</a:t>
            </a:r>
            <a:r>
              <a:rPr lang="lv-LV" sz="2400" dirty="0" smtClean="0"/>
              <a:t>%</a:t>
            </a:r>
          </a:p>
        </p:txBody>
      </p:sp>
      <p:sp>
        <p:nvSpPr>
          <p:cNvPr id="7" name="Rounded Rectangle 6"/>
          <p:cNvSpPr/>
          <p:nvPr/>
        </p:nvSpPr>
        <p:spPr>
          <a:xfrm>
            <a:off x="1192472" y="2312330"/>
            <a:ext cx="5112229" cy="6900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Ziemeļeiropas teritorijā lielākās izmaiņas tiek prognozētas kukurūzai, mazākas – ziemas kviešiem</a:t>
            </a:r>
            <a:endParaRPr lang="lv-LV" b="1" dirty="0" smtClean="0">
              <a:solidFill>
                <a:schemeClr val="tx1"/>
              </a:solidFill>
            </a:endParaRPr>
          </a:p>
        </p:txBody>
      </p:sp>
      <p:sp>
        <p:nvSpPr>
          <p:cNvPr id="8" name="Rounded Rectangle 7"/>
          <p:cNvSpPr/>
          <p:nvPr/>
        </p:nvSpPr>
        <p:spPr>
          <a:xfrm>
            <a:off x="1192472" y="3297549"/>
            <a:ext cx="5112229" cy="9731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Taču modelētie </a:t>
            </a:r>
            <a:r>
              <a:rPr lang="lv-LV" b="1" dirty="0">
                <a:solidFill>
                  <a:schemeClr val="tx1"/>
                </a:solidFill>
              </a:rPr>
              <a:t>rezultāti atšķiras atkarībā no lietotā modeļa, </a:t>
            </a:r>
            <a:r>
              <a:rPr lang="lv-LV" b="1" dirty="0" smtClean="0">
                <a:solidFill>
                  <a:schemeClr val="tx1"/>
                </a:solidFill>
              </a:rPr>
              <a:t>reģiona – tas </a:t>
            </a:r>
            <a:r>
              <a:rPr lang="lv-LV" b="1" dirty="0">
                <a:solidFill>
                  <a:schemeClr val="tx1"/>
                </a:solidFill>
              </a:rPr>
              <a:t>nozīmē, ka prognozēt lauksaimniecības kultūru izmaiņas ir sarežģīti</a:t>
            </a:r>
            <a:endParaRPr lang="lv-LV" b="1" dirty="0" smtClean="0">
              <a:solidFill>
                <a:schemeClr val="tx1"/>
              </a:solidFill>
            </a:endParaRPr>
          </a:p>
        </p:txBody>
      </p:sp>
      <p:sp>
        <p:nvSpPr>
          <p:cNvPr id="9" name="Rounded Rectangle 8"/>
          <p:cNvSpPr/>
          <p:nvPr/>
        </p:nvSpPr>
        <p:spPr>
          <a:xfrm>
            <a:off x="1192472" y="4565931"/>
            <a:ext cx="5112229" cy="6900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Attiecībā uz Latviju modeļa dati rāda nelielu graudaugu ražas pieaugumu – līdz 10</a:t>
            </a:r>
            <a:r>
              <a:rPr lang="lv-LV" b="1" dirty="0" smtClean="0">
                <a:solidFill>
                  <a:schemeClr val="tx1"/>
                </a:solidFill>
              </a:rPr>
              <a:t>%</a:t>
            </a:r>
            <a:endParaRPr lang="lv-LV" b="1" dirty="0">
              <a:solidFill>
                <a:schemeClr val="tx1"/>
              </a:solidFill>
            </a:endParaRPr>
          </a:p>
        </p:txBody>
      </p:sp>
    </p:spTree>
    <p:extLst>
      <p:ext uri="{BB962C8B-B14F-4D97-AF65-F5344CB8AC3E}">
        <p14:creationId xmlns:p14="http://schemas.microsoft.com/office/powerpoint/2010/main" xmlns="" val="2604552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89164" y="432810"/>
            <a:ext cx="9248503" cy="8734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Graudaugu ražas </a:t>
            </a:r>
            <a:r>
              <a:rPr lang="lv-LV" sz="2400" b="1" dirty="0" smtClean="0"/>
              <a:t>izmaiņas </a:t>
            </a:r>
            <a:r>
              <a:rPr lang="lv-LV" sz="2400" dirty="0" smtClean="0"/>
              <a:t>Eiropā uz 2080.g. attiecībā pret references periodu (1961.-1990.g.), modelējot ar dažādām metodēm</a:t>
            </a:r>
          </a:p>
        </p:txBody>
      </p:sp>
      <p:pic>
        <p:nvPicPr>
          <p:cNvPr id="8194" name="Picture 2" descr="http://www.eea.europa.eu/data-and-maps/figures/projected-crop-yield-changes-between-the-2080s-and-the-reference-period-1961-1990-by-two-different-models/map-7-4-climate-change-2008-projected-crop-yield-changes.eps/image_lar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0972" y="1607556"/>
            <a:ext cx="7315200" cy="4772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2653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96000" y="872504"/>
            <a:ext cx="5755609" cy="5137714"/>
            <a:chOff x="6096000" y="977008"/>
            <a:chExt cx="5755609" cy="5137714"/>
          </a:xfrm>
        </p:grpSpPr>
        <p:grpSp>
          <p:nvGrpSpPr>
            <p:cNvPr id="3" name="Group 2"/>
            <p:cNvGrpSpPr/>
            <p:nvPr/>
          </p:nvGrpSpPr>
          <p:grpSpPr>
            <a:xfrm>
              <a:off x="6096000" y="977008"/>
              <a:ext cx="5755608" cy="5137714"/>
              <a:chOff x="5700518" y="977008"/>
              <a:chExt cx="5755608" cy="5137714"/>
            </a:xfrm>
          </p:grpSpPr>
          <p:sp>
            <p:nvSpPr>
              <p:cNvPr id="16" name="Rounded Rectangle 15"/>
              <p:cNvSpPr/>
              <p:nvPr/>
            </p:nvSpPr>
            <p:spPr>
              <a:xfrm>
                <a:off x="5700519" y="4981421"/>
                <a:ext cx="4109688" cy="113330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Rounded Rectangle 14"/>
              <p:cNvSpPr/>
              <p:nvPr/>
            </p:nvSpPr>
            <p:spPr>
              <a:xfrm>
                <a:off x="5700518" y="3667947"/>
                <a:ext cx="4736705" cy="1133301"/>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Rounded Rectangle 13"/>
              <p:cNvSpPr/>
              <p:nvPr/>
            </p:nvSpPr>
            <p:spPr>
              <a:xfrm>
                <a:off x="5700520" y="2354473"/>
                <a:ext cx="5425438" cy="1133301"/>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 name="Rounded Rectangle 1"/>
              <p:cNvSpPr/>
              <p:nvPr/>
            </p:nvSpPr>
            <p:spPr>
              <a:xfrm>
                <a:off x="5700519" y="977008"/>
                <a:ext cx="5755607" cy="119729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051"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85676" y="1078382"/>
                <a:ext cx="1775070" cy="994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85676" y="2422857"/>
                <a:ext cx="1775070" cy="996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85676" y="3743620"/>
                <a:ext cx="1775070" cy="981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85676" y="5050745"/>
                <a:ext cx="1775070" cy="994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extBox 3"/>
            <p:cNvSpPr txBox="1"/>
            <p:nvPr/>
          </p:nvSpPr>
          <p:spPr>
            <a:xfrm>
              <a:off x="8056229" y="1283265"/>
              <a:ext cx="3795380" cy="584775"/>
            </a:xfrm>
            <a:prstGeom prst="rect">
              <a:avLst/>
            </a:prstGeom>
            <a:noFill/>
          </p:spPr>
          <p:txBody>
            <a:bodyPr wrap="square" rtlCol="0">
              <a:spAutoFit/>
            </a:bodyPr>
            <a:lstStyle/>
            <a:p>
              <a:pPr algn="ctr"/>
              <a:r>
                <a:rPr lang="lv-LV" sz="3200" b="1" dirty="0" smtClean="0">
                  <a:solidFill>
                    <a:schemeClr val="bg1"/>
                  </a:solidFill>
                </a:rPr>
                <a:t>GLOBĀLAIS LĪMENIS</a:t>
              </a:r>
              <a:endParaRPr lang="lv-LV" sz="3200" b="1" dirty="0">
                <a:solidFill>
                  <a:schemeClr val="bg1"/>
                </a:solidFill>
              </a:endParaRPr>
            </a:p>
          </p:txBody>
        </p:sp>
        <p:sp>
          <p:nvSpPr>
            <p:cNvPr id="18" name="TextBox 17"/>
            <p:cNvSpPr txBox="1"/>
            <p:nvPr/>
          </p:nvSpPr>
          <p:spPr>
            <a:xfrm>
              <a:off x="7977850" y="2628734"/>
              <a:ext cx="3650368" cy="523220"/>
            </a:xfrm>
            <a:prstGeom prst="rect">
              <a:avLst/>
            </a:prstGeom>
            <a:noFill/>
          </p:spPr>
          <p:txBody>
            <a:bodyPr wrap="square" rtlCol="0">
              <a:spAutoFit/>
            </a:bodyPr>
            <a:lstStyle/>
            <a:p>
              <a:pPr algn="ctr"/>
              <a:r>
                <a:rPr lang="lv-LV" sz="2800" b="1" dirty="0" smtClean="0">
                  <a:solidFill>
                    <a:schemeClr val="bg1"/>
                  </a:solidFill>
                </a:rPr>
                <a:t>REĢIONĀLAIS LĪMENIS</a:t>
              </a:r>
              <a:endParaRPr lang="lv-LV" sz="2800" b="1" dirty="0">
                <a:solidFill>
                  <a:schemeClr val="bg1"/>
                </a:solidFill>
              </a:endParaRPr>
            </a:p>
          </p:txBody>
        </p:sp>
        <p:sp>
          <p:nvSpPr>
            <p:cNvPr id="19" name="TextBox 18"/>
            <p:cNvSpPr txBox="1"/>
            <p:nvPr/>
          </p:nvSpPr>
          <p:spPr>
            <a:xfrm>
              <a:off x="8056228" y="4034542"/>
              <a:ext cx="2776477" cy="400110"/>
            </a:xfrm>
            <a:prstGeom prst="rect">
              <a:avLst/>
            </a:prstGeom>
            <a:noFill/>
          </p:spPr>
          <p:txBody>
            <a:bodyPr wrap="square" rtlCol="0">
              <a:spAutoFit/>
            </a:bodyPr>
            <a:lstStyle/>
            <a:p>
              <a:pPr algn="ctr"/>
              <a:r>
                <a:rPr lang="lv-LV" sz="2000" b="1" dirty="0" smtClean="0"/>
                <a:t>LOKĀLAIS LĪMENIS</a:t>
              </a:r>
              <a:endParaRPr lang="lv-LV" sz="2000" b="1" dirty="0"/>
            </a:p>
          </p:txBody>
        </p:sp>
        <p:sp>
          <p:nvSpPr>
            <p:cNvPr id="20" name="TextBox 19"/>
            <p:cNvSpPr txBox="1"/>
            <p:nvPr/>
          </p:nvSpPr>
          <p:spPr>
            <a:xfrm>
              <a:off x="8056228" y="5348015"/>
              <a:ext cx="2149461" cy="369332"/>
            </a:xfrm>
            <a:prstGeom prst="rect">
              <a:avLst/>
            </a:prstGeom>
            <a:noFill/>
          </p:spPr>
          <p:txBody>
            <a:bodyPr wrap="square" rtlCol="0">
              <a:spAutoFit/>
            </a:bodyPr>
            <a:lstStyle/>
            <a:p>
              <a:pPr algn="ctr"/>
              <a:r>
                <a:rPr lang="lv-LV" b="1" dirty="0" smtClean="0"/>
                <a:t>MIKROLĪMENIS</a:t>
              </a:r>
              <a:endParaRPr lang="lv-LV" b="1" dirty="0"/>
            </a:p>
          </p:txBody>
        </p:sp>
      </p:grpSp>
      <p:sp>
        <p:nvSpPr>
          <p:cNvPr id="12" name="Rectangle 11"/>
          <p:cNvSpPr/>
          <p:nvPr/>
        </p:nvSpPr>
        <p:spPr>
          <a:xfrm>
            <a:off x="6096000" y="6004966"/>
            <a:ext cx="3539803" cy="338554"/>
          </a:xfrm>
          <a:prstGeom prst="rect">
            <a:avLst/>
          </a:prstGeom>
        </p:spPr>
        <p:txBody>
          <a:bodyPr wrap="square">
            <a:spAutoFit/>
          </a:bodyPr>
          <a:lstStyle/>
          <a:p>
            <a:r>
              <a:rPr lang="lv-LV" sz="1600" b="1" dirty="0"/>
              <a:t>Dabas novērojumu pētījumu līmeņi</a:t>
            </a:r>
          </a:p>
        </p:txBody>
      </p:sp>
      <p:sp>
        <p:nvSpPr>
          <p:cNvPr id="7" name="Title 1"/>
          <p:cNvSpPr txBox="1">
            <a:spLocks/>
          </p:cNvSpPr>
          <p:nvPr/>
        </p:nvSpPr>
        <p:spPr>
          <a:xfrm>
            <a:off x="287383" y="1581486"/>
            <a:ext cx="5590902" cy="19753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Jāņem vērā, </a:t>
            </a:r>
            <a:r>
              <a:rPr lang="lv-LV" sz="2400" dirty="0"/>
              <a:t>ka </a:t>
            </a:r>
            <a:r>
              <a:rPr lang="lv-LV" sz="2400" b="1" dirty="0"/>
              <a:t>klimatu, kas ir augu attīstību noteicošais faktors</a:t>
            </a:r>
            <a:r>
              <a:rPr lang="lv-LV" sz="2400" dirty="0"/>
              <a:t>, ietekmē gan globālas parādības, piemēram, atmosfēras cirkulācija, okeāna straumes, gan </a:t>
            </a:r>
            <a:r>
              <a:rPr lang="lv-LV" sz="2400" dirty="0" err="1"/>
              <a:t>mikroklimatiskie</a:t>
            </a:r>
            <a:r>
              <a:rPr lang="lv-LV" sz="2400" dirty="0"/>
              <a:t> apstākļi</a:t>
            </a:r>
            <a:endParaRPr lang="lv-LV" sz="2400" dirty="0" smtClean="0"/>
          </a:p>
        </p:txBody>
      </p:sp>
      <p:sp>
        <p:nvSpPr>
          <p:cNvPr id="8" name="Rounded Rectangle 7"/>
          <p:cNvSpPr/>
          <p:nvPr/>
        </p:nvSpPr>
        <p:spPr>
          <a:xfrm>
            <a:off x="1384778" y="4196516"/>
            <a:ext cx="3396111" cy="11691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Tāpēc pētījumi </a:t>
            </a:r>
            <a:r>
              <a:rPr lang="lv-LV" b="1" dirty="0" err="1">
                <a:solidFill>
                  <a:schemeClr val="tx1"/>
                </a:solidFill>
              </a:rPr>
              <a:t>bioklimatoloģijā</a:t>
            </a:r>
            <a:r>
              <a:rPr lang="lv-LV" b="1" dirty="0">
                <a:solidFill>
                  <a:schemeClr val="tx1"/>
                </a:solidFill>
              </a:rPr>
              <a:t> jeb </a:t>
            </a:r>
            <a:r>
              <a:rPr lang="lv-LV" b="1" u="sng" dirty="0">
                <a:solidFill>
                  <a:schemeClr val="tx1"/>
                </a:solidFill>
              </a:rPr>
              <a:t>dabas ritmu pētījumi</a:t>
            </a:r>
            <a:r>
              <a:rPr lang="lv-LV" b="1" dirty="0">
                <a:solidFill>
                  <a:schemeClr val="tx1"/>
                </a:solidFill>
              </a:rPr>
              <a:t> notiek vairākos līmeņos</a:t>
            </a:r>
            <a:endParaRPr lang="lv-LV" b="1" dirty="0" smtClean="0">
              <a:solidFill>
                <a:schemeClr val="tx1"/>
              </a:solidFill>
            </a:endParaRPr>
          </a:p>
        </p:txBody>
      </p:sp>
    </p:spTree>
    <p:extLst>
      <p:ext uri="{BB962C8B-B14F-4D97-AF65-F5344CB8AC3E}">
        <p14:creationId xmlns:p14="http://schemas.microsoft.com/office/powerpoint/2010/main" xmlns="" val="2080192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8_Atteli\14335716468_e4cd36eea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89722"/>
            <a:ext cx="6780564" cy="48382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918229" y="1781466"/>
            <a:ext cx="6956665" cy="11549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Prognozētie karstuma viļņi vasarās apdraudēs ne tikai cilvēku dzīvi, bet arī ietekmēs lopkopības nozares </a:t>
            </a:r>
            <a:r>
              <a:rPr lang="lv-LV" b="1" dirty="0" smtClean="0">
                <a:solidFill>
                  <a:schemeClr val="tx1"/>
                </a:solidFill>
              </a:rPr>
              <a:t>produktivitāti, piena </a:t>
            </a:r>
            <a:r>
              <a:rPr lang="lv-LV" b="1" dirty="0">
                <a:solidFill>
                  <a:schemeClr val="tx1"/>
                </a:solidFill>
              </a:rPr>
              <a:t>izslaukumu, mājlopu reproduktīvās funkcijas, kā arī organisma </a:t>
            </a:r>
            <a:endParaRPr lang="lv-LV" b="1" dirty="0" smtClean="0">
              <a:solidFill>
                <a:schemeClr val="tx1"/>
              </a:solidFill>
            </a:endParaRPr>
          </a:p>
          <a:p>
            <a:pPr algn="ctr"/>
            <a:r>
              <a:rPr lang="lv-LV" b="1" dirty="0" smtClean="0">
                <a:solidFill>
                  <a:schemeClr val="tx1"/>
                </a:solidFill>
              </a:rPr>
              <a:t>spēju </a:t>
            </a:r>
            <a:r>
              <a:rPr lang="lv-LV" b="1" dirty="0">
                <a:solidFill>
                  <a:schemeClr val="tx1"/>
                </a:solidFill>
              </a:rPr>
              <a:t>pretoties slimībām</a:t>
            </a:r>
            <a:endParaRPr lang="lv-LV" b="1" dirty="0" smtClean="0">
              <a:solidFill>
                <a:schemeClr val="tx1"/>
              </a:solidFill>
            </a:endParaRPr>
          </a:p>
        </p:txBody>
      </p:sp>
      <p:sp>
        <p:nvSpPr>
          <p:cNvPr id="4" name="Rounded Rectangle 3"/>
          <p:cNvSpPr/>
          <p:nvPr/>
        </p:nvSpPr>
        <p:spPr>
          <a:xfrm>
            <a:off x="4918229" y="3180150"/>
            <a:ext cx="6956665" cy="9570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Lopkopību nākotnē īpaši ietekmēs zālāju daudzums un </a:t>
            </a:r>
            <a:r>
              <a:rPr lang="lv-LV" b="1" dirty="0" smtClean="0">
                <a:solidFill>
                  <a:schemeClr val="tx1"/>
                </a:solidFill>
              </a:rPr>
              <a:t>kvalitāte – netipiski </a:t>
            </a:r>
            <a:r>
              <a:rPr lang="lv-LV" b="1" dirty="0">
                <a:solidFill>
                  <a:schemeClr val="tx1"/>
                </a:solidFill>
              </a:rPr>
              <a:t>augstās gaisa temperatūras vasarā, kas tiek prognozētas </a:t>
            </a:r>
            <a:r>
              <a:rPr lang="lv-LV" b="1" dirty="0" smtClean="0">
                <a:solidFill>
                  <a:schemeClr val="tx1"/>
                </a:solidFill>
              </a:rPr>
              <a:t>Eiropā </a:t>
            </a:r>
            <a:r>
              <a:rPr lang="lv-LV" b="1" dirty="0">
                <a:solidFill>
                  <a:schemeClr val="tx1"/>
                </a:solidFill>
              </a:rPr>
              <a:t>(arī </a:t>
            </a:r>
            <a:r>
              <a:rPr lang="lv-LV" b="1" dirty="0" smtClean="0">
                <a:solidFill>
                  <a:schemeClr val="tx1"/>
                </a:solidFill>
              </a:rPr>
              <a:t>Latvijā), </a:t>
            </a:r>
            <a:r>
              <a:rPr lang="lv-LV" b="1" dirty="0" err="1" smtClean="0">
                <a:solidFill>
                  <a:schemeClr val="tx1"/>
                </a:solidFill>
              </a:rPr>
              <a:t>g.k</a:t>
            </a:r>
            <a:r>
              <a:rPr lang="lv-LV" b="1" dirty="0" smtClean="0">
                <a:solidFill>
                  <a:schemeClr val="tx1"/>
                </a:solidFill>
              </a:rPr>
              <a:t>. </a:t>
            </a:r>
            <a:r>
              <a:rPr lang="lv-LV" b="1" dirty="0">
                <a:solidFill>
                  <a:schemeClr val="tx1"/>
                </a:solidFill>
              </a:rPr>
              <a:t>sausuma dēļ negatīvi ietekmēs zālāju augšanu</a:t>
            </a:r>
            <a:endParaRPr lang="lv-LV" b="1" dirty="0" smtClean="0">
              <a:solidFill>
                <a:schemeClr val="tx1"/>
              </a:solidFill>
            </a:endParaRPr>
          </a:p>
        </p:txBody>
      </p:sp>
      <p:sp>
        <p:nvSpPr>
          <p:cNvPr id="5" name="Rounded Rectangle 4"/>
          <p:cNvSpPr/>
          <p:nvPr/>
        </p:nvSpPr>
        <p:spPr>
          <a:xfrm>
            <a:off x="4918229" y="4380974"/>
            <a:ext cx="6956665"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Sausums samazina </a:t>
            </a:r>
            <a:r>
              <a:rPr lang="lv-LV" b="1" dirty="0" smtClean="0">
                <a:solidFill>
                  <a:schemeClr val="tx1"/>
                </a:solidFill>
              </a:rPr>
              <a:t>gan augu </a:t>
            </a:r>
            <a:r>
              <a:rPr lang="lv-LV" b="1" dirty="0">
                <a:solidFill>
                  <a:schemeClr val="tx1"/>
                </a:solidFill>
              </a:rPr>
              <a:t>dabisko spēju pretoties </a:t>
            </a:r>
            <a:r>
              <a:rPr lang="lv-LV" b="1" dirty="0" smtClean="0">
                <a:solidFill>
                  <a:schemeClr val="tx1"/>
                </a:solidFill>
              </a:rPr>
              <a:t>kaitēkļiem</a:t>
            </a:r>
            <a:r>
              <a:rPr lang="lv-LV" b="1" dirty="0">
                <a:solidFill>
                  <a:schemeClr val="tx1"/>
                </a:solidFill>
              </a:rPr>
              <a:t>, gan </a:t>
            </a:r>
            <a:r>
              <a:rPr lang="lv-LV" b="1" dirty="0" smtClean="0">
                <a:solidFill>
                  <a:schemeClr val="tx1"/>
                </a:solidFill>
              </a:rPr>
              <a:t>augšanas spēju – tas </a:t>
            </a:r>
            <a:r>
              <a:rPr lang="lv-LV" b="1" dirty="0">
                <a:solidFill>
                  <a:schemeClr val="tx1"/>
                </a:solidFill>
              </a:rPr>
              <a:t>nozīmē, ka zālāju vērtība pazemināsies un būs jāiegulda papildu līdzekļi mājlopu uztura nodrošināšanai</a:t>
            </a:r>
            <a:endParaRPr lang="lv-LV" b="1" dirty="0" smtClean="0">
              <a:solidFill>
                <a:schemeClr val="tx1"/>
              </a:solidFill>
            </a:endParaRPr>
          </a:p>
        </p:txBody>
      </p:sp>
      <p:sp>
        <p:nvSpPr>
          <p:cNvPr id="6" name="Title 1"/>
          <p:cNvSpPr txBox="1">
            <a:spLocks/>
          </p:cNvSpPr>
          <p:nvPr/>
        </p:nvSpPr>
        <p:spPr>
          <a:xfrm>
            <a:off x="875212" y="491444"/>
            <a:ext cx="10476411" cy="9062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temperatūras un CO</a:t>
            </a:r>
            <a:r>
              <a:rPr lang="lv-LV" sz="2400" baseline="-25000" dirty="0"/>
              <a:t>2</a:t>
            </a:r>
            <a:r>
              <a:rPr lang="lv-LV" sz="2400" dirty="0"/>
              <a:t> līmeņa paaugstināšanās būtiski mainīs gan kultūraugu sastāvu, gan to kvalitāti, kā arī ietekmēs </a:t>
            </a:r>
            <a:r>
              <a:rPr lang="lv-LV" sz="2400" b="1" dirty="0"/>
              <a:t>lopkopības nozari</a:t>
            </a:r>
            <a:endParaRPr lang="lv-LV" sz="2400" b="1" dirty="0" smtClean="0"/>
          </a:p>
        </p:txBody>
      </p:sp>
      <p:sp>
        <p:nvSpPr>
          <p:cNvPr id="7" name="Rounded Rectangle 6"/>
          <p:cNvSpPr/>
          <p:nvPr/>
        </p:nvSpPr>
        <p:spPr>
          <a:xfrm>
            <a:off x="4918229" y="5539214"/>
            <a:ext cx="6956665"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aizsargātu sausuma novājinātos augus no kaitēkļiem, būtiski būs jāpalielina augu aizsardzības pasākumi, kas savukārt </a:t>
            </a:r>
            <a:endParaRPr lang="lv-LV" b="1" dirty="0" smtClean="0">
              <a:solidFill>
                <a:schemeClr val="tx1"/>
              </a:solidFill>
            </a:endParaRPr>
          </a:p>
          <a:p>
            <a:pPr algn="ctr"/>
            <a:r>
              <a:rPr lang="lv-LV" b="1" dirty="0" smtClean="0">
                <a:solidFill>
                  <a:schemeClr val="tx1"/>
                </a:solidFill>
              </a:rPr>
              <a:t>paaugstinās </a:t>
            </a:r>
            <a:r>
              <a:rPr lang="lv-LV" b="1" dirty="0">
                <a:solidFill>
                  <a:schemeClr val="tx1"/>
                </a:solidFill>
              </a:rPr>
              <a:t>kopējās izmaksas</a:t>
            </a:r>
            <a:endParaRPr lang="lv-LV" b="1" dirty="0" smtClean="0">
              <a:solidFill>
                <a:schemeClr val="tx1"/>
              </a:solidFill>
            </a:endParaRPr>
          </a:p>
        </p:txBody>
      </p:sp>
    </p:spTree>
    <p:extLst>
      <p:ext uri="{BB962C8B-B14F-4D97-AF65-F5344CB8AC3E}">
        <p14:creationId xmlns:p14="http://schemas.microsoft.com/office/powerpoint/2010/main" xmlns="" val="1743712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bosennatuur.files.wordpress.com/2012/10/half-bloeiende-prunus-padu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76798" y="0"/>
            <a:ext cx="85725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306613" y="2410264"/>
            <a:ext cx="5334759" cy="12995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Latvijas teritorijai, arī abām kaimiņvalstīm, ir izstrādāts parastās ievas </a:t>
            </a:r>
            <a:r>
              <a:rPr lang="lv-LV" b="1" i="1" dirty="0">
                <a:solidFill>
                  <a:schemeClr val="tx1"/>
                </a:solidFill>
              </a:rPr>
              <a:t>Padus </a:t>
            </a:r>
            <a:r>
              <a:rPr lang="lv-LV" b="1" i="1" dirty="0" err="1">
                <a:solidFill>
                  <a:schemeClr val="tx1"/>
                </a:solidFill>
              </a:rPr>
              <a:t>racemosa</a:t>
            </a:r>
            <a:r>
              <a:rPr lang="lv-LV" b="1" i="1" dirty="0">
                <a:solidFill>
                  <a:schemeClr val="tx1"/>
                </a:solidFill>
              </a:rPr>
              <a:t> </a:t>
            </a:r>
            <a:r>
              <a:rPr lang="lv-LV" b="1" dirty="0" err="1">
                <a:solidFill>
                  <a:schemeClr val="tx1"/>
                </a:solidFill>
              </a:rPr>
              <a:t>fenoloģisko</a:t>
            </a:r>
            <a:r>
              <a:rPr lang="lv-LV" b="1" dirty="0">
                <a:solidFill>
                  <a:schemeClr val="tx1"/>
                </a:solidFill>
              </a:rPr>
              <a:t> fāžu iestāšanās laika prognozes modelis un zemeņu ziedēšanas un </a:t>
            </a:r>
            <a:r>
              <a:rPr lang="lv-LV" b="1" dirty="0" smtClean="0">
                <a:solidFill>
                  <a:schemeClr val="tx1"/>
                </a:solidFill>
              </a:rPr>
              <a:t>ražas </a:t>
            </a:r>
            <a:r>
              <a:rPr lang="lv-LV" b="1" dirty="0">
                <a:solidFill>
                  <a:schemeClr val="tx1"/>
                </a:solidFill>
              </a:rPr>
              <a:t>prognozes nākotnē</a:t>
            </a:r>
            <a:endParaRPr lang="lv-LV" b="1" dirty="0" smtClean="0">
              <a:solidFill>
                <a:schemeClr val="tx1"/>
              </a:solidFill>
            </a:endParaRPr>
          </a:p>
        </p:txBody>
      </p:sp>
      <p:sp>
        <p:nvSpPr>
          <p:cNvPr id="6" name="Title 1"/>
          <p:cNvSpPr txBox="1">
            <a:spLocks/>
          </p:cNvSpPr>
          <p:nvPr/>
        </p:nvSpPr>
        <p:spPr>
          <a:xfrm>
            <a:off x="439783" y="623392"/>
            <a:ext cx="11338560"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Dabas ritmu pētījumos nākotnes prognozes tiek izteiktas, veicot </a:t>
            </a:r>
            <a:r>
              <a:rPr lang="lv-LV" sz="2400" b="1" dirty="0" err="1"/>
              <a:t>bioklimatisko</a:t>
            </a:r>
            <a:r>
              <a:rPr lang="lv-LV" sz="2400" b="1" dirty="0"/>
              <a:t> </a:t>
            </a:r>
            <a:r>
              <a:rPr lang="lv-LV" sz="2400" b="1" dirty="0" smtClean="0"/>
              <a:t>modelēšanu</a:t>
            </a:r>
            <a:r>
              <a:rPr lang="lv-LV" sz="2400" dirty="0"/>
              <a:t> </a:t>
            </a:r>
            <a:r>
              <a:rPr lang="lv-LV" sz="2400" dirty="0" smtClean="0"/>
              <a:t>– </a:t>
            </a:r>
            <a:r>
              <a:rPr lang="lv-LV" sz="2400" dirty="0"/>
              <a:t>izstrādājot gan </a:t>
            </a:r>
            <a:r>
              <a:rPr lang="lv-LV" sz="2400" dirty="0" smtClean="0"/>
              <a:t>globāla, </a:t>
            </a:r>
            <a:r>
              <a:rPr lang="lv-LV" sz="2400" dirty="0"/>
              <a:t>gan </a:t>
            </a:r>
            <a:r>
              <a:rPr lang="lv-LV" sz="2400" dirty="0" smtClean="0"/>
              <a:t>vietēja </a:t>
            </a:r>
            <a:r>
              <a:rPr lang="lv-LV" sz="2400" dirty="0"/>
              <a:t>mēroga modeļus, kuri ietver ietekmējošos faktorus (vietas reljefs, hidroloģiskais tīkls, dominējošie vēji, jūras ietekme</a:t>
            </a:r>
            <a:r>
              <a:rPr lang="lv-LV" sz="2400" dirty="0" smtClean="0"/>
              <a:t>)</a:t>
            </a:r>
            <a:endParaRPr lang="lv-LV" sz="2400" dirty="0"/>
          </a:p>
        </p:txBody>
      </p:sp>
      <p:sp>
        <p:nvSpPr>
          <p:cNvPr id="5" name="Rounded Rectangle 4"/>
          <p:cNvSpPr/>
          <p:nvPr/>
        </p:nvSpPr>
        <p:spPr>
          <a:xfrm>
            <a:off x="306613" y="4038771"/>
            <a:ext cx="5334759" cy="14606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Nākotnes prognozes modeļu veidā, kā arī zināšanas par klimata pārmaiņu radītajām sekām, kā arī laikus veiktie pasākumi ļaus lauksaimniekiem un mežsaimniekiem izmantot klimata pārmaiņas izdevīgākā veidā</a:t>
            </a:r>
            <a:endParaRPr lang="lv-LV" b="1" dirty="0" smtClean="0">
              <a:solidFill>
                <a:schemeClr val="tx1"/>
              </a:solidFill>
            </a:endParaRPr>
          </a:p>
        </p:txBody>
      </p:sp>
    </p:spTree>
    <p:extLst>
      <p:ext uri="{BB962C8B-B14F-4D97-AF65-F5344CB8AC3E}">
        <p14:creationId xmlns:p14="http://schemas.microsoft.com/office/powerpoint/2010/main" xmlns="" val="2235207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5120" y="1828810"/>
            <a:ext cx="6096000" cy="4242344"/>
            <a:chOff x="-222480" y="1602166"/>
            <a:chExt cx="6096000" cy="4242344"/>
          </a:xfrm>
        </p:grpSpPr>
        <p:sp>
          <p:nvSpPr>
            <p:cNvPr id="7" name="Rectangle 6"/>
            <p:cNvSpPr/>
            <p:nvPr/>
          </p:nvSpPr>
          <p:spPr>
            <a:xfrm>
              <a:off x="-222480" y="4151739"/>
              <a:ext cx="6096000" cy="1692771"/>
            </a:xfrm>
            <a:prstGeom prst="rect">
              <a:avLst/>
            </a:prstGeom>
            <a:solidFill>
              <a:schemeClr val="bg1"/>
            </a:solidFill>
          </p:spPr>
          <p:txBody>
            <a:bodyPr wrap="square">
              <a:spAutoFit/>
            </a:bodyPr>
            <a:lstStyle/>
            <a:p>
              <a:endParaRPr lang="lv-LV" sz="1600" b="1" dirty="0" smtClean="0"/>
            </a:p>
            <a:p>
              <a:r>
                <a:rPr lang="lv-LV" sz="1600" b="1" dirty="0" smtClean="0"/>
                <a:t>Parastās ievas </a:t>
              </a:r>
              <a:r>
                <a:rPr lang="lv-LV" sz="1600" b="1" i="1" dirty="0"/>
                <a:t>Padus </a:t>
              </a:r>
              <a:r>
                <a:rPr lang="lv-LV" sz="1600" b="1" i="1" dirty="0" err="1"/>
                <a:t>racemosa</a:t>
              </a:r>
              <a:r>
                <a:rPr lang="lv-LV" sz="1600" b="1" i="1" dirty="0"/>
                <a:t> </a:t>
              </a:r>
              <a:r>
                <a:rPr lang="lv-LV" sz="1600" b="1" dirty="0"/>
                <a:t>attīstības fāzes, </a:t>
              </a:r>
              <a:endParaRPr lang="lv-LV" sz="1600" b="1" dirty="0" smtClean="0"/>
            </a:p>
            <a:p>
              <a:r>
                <a:rPr lang="lv-LV" sz="1600" b="1" dirty="0" smtClean="0"/>
                <a:t>kas </a:t>
              </a:r>
              <a:r>
                <a:rPr lang="lv-LV" sz="1600" b="1" dirty="0"/>
                <a:t>izteiktas BBCH </a:t>
              </a:r>
              <a:r>
                <a:rPr lang="lv-LV" sz="1600" b="1" dirty="0" smtClean="0"/>
                <a:t>kodos: </a:t>
              </a:r>
              <a:endParaRPr lang="lv-LV" sz="1600" dirty="0" smtClean="0"/>
            </a:p>
            <a:p>
              <a:pPr marL="285750" indent="-285750">
                <a:buFont typeface="Arial" panose="020B0604020202020204" pitchFamily="34" charset="0"/>
                <a:buChar char="•"/>
              </a:pPr>
              <a:r>
                <a:rPr lang="lv-LV" sz="1400" dirty="0"/>
                <a:t>K</a:t>
              </a:r>
              <a:r>
                <a:rPr lang="lv-LV" sz="1400" dirty="0" smtClean="0"/>
                <a:t>atrs </a:t>
              </a:r>
              <a:r>
                <a:rPr lang="lv-LV" sz="1400" dirty="0"/>
                <a:t>skaitļu kods raksturo fāzes posmu, piemēram, BBCH55 ir redzami </a:t>
              </a:r>
              <a:r>
                <a:rPr lang="lv-LV" sz="1400" dirty="0" smtClean="0"/>
                <a:t>ziedpumpuri</a:t>
              </a:r>
            </a:p>
            <a:p>
              <a:pPr marL="285750" indent="-285750">
                <a:buFont typeface="Arial" panose="020B0604020202020204" pitchFamily="34" charset="0"/>
                <a:buChar char="•"/>
              </a:pPr>
              <a:r>
                <a:rPr lang="lv-LV" sz="1400" dirty="0" smtClean="0"/>
                <a:t>Katra </a:t>
              </a:r>
              <a:r>
                <a:rPr lang="lv-LV" sz="1400" dirty="0"/>
                <a:t>fāze tika izteikta procentos starp esošo un nākamo </a:t>
              </a:r>
              <a:r>
                <a:rPr lang="lv-LV" sz="1400" dirty="0" smtClean="0"/>
                <a:t>fāzi, piemēram</a:t>
              </a:r>
              <a:r>
                <a:rPr lang="lv-LV" sz="1400" dirty="0"/>
                <a:t>, attēla centrā redzamā ieva ir sasniegusi 50% no fāzes </a:t>
              </a:r>
              <a:r>
                <a:rPr lang="lv-LV" sz="1400" dirty="0" smtClean="0"/>
                <a:t>BBCH55</a:t>
              </a:r>
              <a:endParaRPr lang="lv-LV" sz="1400" dirty="0"/>
            </a:p>
          </p:txBody>
        </p:sp>
        <p:pic>
          <p:nvPicPr>
            <p:cNvPr id="12290" name="Picture 1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048" y="1602166"/>
              <a:ext cx="6060568" cy="2821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itle 1"/>
          <p:cNvSpPr txBox="1">
            <a:spLocks/>
          </p:cNvSpPr>
          <p:nvPr/>
        </p:nvSpPr>
        <p:spPr>
          <a:xfrm>
            <a:off x="2689036" y="452023"/>
            <a:ext cx="6813928" cy="9715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a:t>2014.g. tika veikts mēģinājums prognozēt savvaļas augu fenoloģiskās fāzes Baltijas jūras valstīs </a:t>
            </a:r>
            <a:endParaRPr lang="lv-LV" sz="2400" dirty="0" smtClean="0"/>
          </a:p>
        </p:txBody>
      </p:sp>
      <p:sp>
        <p:nvSpPr>
          <p:cNvPr id="5" name="Rounded Rectangle 4"/>
          <p:cNvSpPr/>
          <p:nvPr/>
        </p:nvSpPr>
        <p:spPr>
          <a:xfrm>
            <a:off x="6934107" y="4005750"/>
            <a:ext cx="4869912"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Datu analīzē tika izmantoti vairāk nekā 200 punktu </a:t>
            </a:r>
            <a:r>
              <a:rPr lang="lv-LV" b="1" dirty="0" smtClean="0">
                <a:solidFill>
                  <a:schemeClr val="tx1"/>
                </a:solidFill>
              </a:rPr>
              <a:t>novērojumi; fotogrāfijas </a:t>
            </a:r>
            <a:r>
              <a:rPr lang="lv-LV" b="1" dirty="0">
                <a:solidFill>
                  <a:schemeClr val="tx1"/>
                </a:solidFill>
              </a:rPr>
              <a:t>tika apstrādātas, </a:t>
            </a:r>
            <a:r>
              <a:rPr lang="lv-LV" b="1" dirty="0" smtClean="0">
                <a:solidFill>
                  <a:schemeClr val="tx1"/>
                </a:solidFill>
              </a:rPr>
              <a:t>aprakstot </a:t>
            </a:r>
            <a:r>
              <a:rPr lang="lv-LV" b="1" dirty="0">
                <a:solidFill>
                  <a:schemeClr val="tx1"/>
                </a:solidFill>
              </a:rPr>
              <a:t>ievas attīstības fāzes</a:t>
            </a:r>
            <a:endParaRPr lang="lv-LV" b="1" dirty="0" smtClean="0">
              <a:solidFill>
                <a:schemeClr val="tx1"/>
              </a:solidFill>
            </a:endParaRPr>
          </a:p>
        </p:txBody>
      </p:sp>
      <p:sp>
        <p:nvSpPr>
          <p:cNvPr id="8" name="Rounded Rectangle 7"/>
          <p:cNvSpPr/>
          <p:nvPr/>
        </p:nvSpPr>
        <p:spPr>
          <a:xfrm>
            <a:off x="6934107" y="2367390"/>
            <a:ext cx="4869912" cy="13336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ētījums </a:t>
            </a:r>
            <a:r>
              <a:rPr lang="lv-LV" b="1" dirty="0">
                <a:solidFill>
                  <a:schemeClr val="tx1"/>
                </a:solidFill>
              </a:rPr>
              <a:t>balstījās uz brīvprātīgo novērotāju datiem, kā arī tika veikti lauka maršruta pētījumi, fotografējot </a:t>
            </a:r>
            <a:r>
              <a:rPr lang="lv-LV" b="1" dirty="0" smtClean="0">
                <a:solidFill>
                  <a:schemeClr val="tx1"/>
                </a:solidFill>
              </a:rPr>
              <a:t>parastās ievas </a:t>
            </a:r>
          </a:p>
          <a:p>
            <a:pPr algn="ctr"/>
            <a:r>
              <a:rPr lang="lv-LV" b="1" dirty="0" smtClean="0">
                <a:solidFill>
                  <a:schemeClr val="tx1"/>
                </a:solidFill>
              </a:rPr>
              <a:t>fāzes ik </a:t>
            </a:r>
            <a:r>
              <a:rPr lang="lv-LV" b="1" dirty="0">
                <a:solidFill>
                  <a:schemeClr val="tx1"/>
                </a:solidFill>
              </a:rPr>
              <a:t>pa 30 km</a:t>
            </a:r>
            <a:endParaRPr lang="lv-LV" b="1" dirty="0" smtClean="0">
              <a:solidFill>
                <a:schemeClr val="tx1"/>
              </a:solidFill>
            </a:endParaRPr>
          </a:p>
        </p:txBody>
      </p:sp>
    </p:spTree>
    <p:extLst>
      <p:ext uri="{BB962C8B-B14F-4D97-AF65-F5344CB8AC3E}">
        <p14:creationId xmlns:p14="http://schemas.microsoft.com/office/powerpoint/2010/main" xmlns="" val="321651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Desktop\8_Atteli\2375662397_2518892f5a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4672" y="1569021"/>
            <a:ext cx="6217328" cy="466299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94744" y="2281137"/>
            <a:ext cx="600891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Modelī </a:t>
            </a:r>
            <a:r>
              <a:rPr lang="lv-LV" b="1" dirty="0">
                <a:solidFill>
                  <a:schemeClr val="tx1"/>
                </a:solidFill>
              </a:rPr>
              <a:t>tiek pieņemts, ka augu attīstība notiek, ja gaisa temperatūra pārsniedz noteiktu bāzes vērtību, un </a:t>
            </a:r>
            <a:endParaRPr lang="lv-LV" b="1" dirty="0" smtClean="0">
              <a:solidFill>
                <a:schemeClr val="tx1"/>
              </a:solidFill>
            </a:endParaRPr>
          </a:p>
          <a:p>
            <a:pPr algn="ctr"/>
            <a:r>
              <a:rPr lang="lv-LV" b="1" dirty="0" smtClean="0">
                <a:solidFill>
                  <a:schemeClr val="tx1"/>
                </a:solidFill>
              </a:rPr>
              <a:t>jo </a:t>
            </a:r>
            <a:r>
              <a:rPr lang="lv-LV" b="1" dirty="0">
                <a:solidFill>
                  <a:schemeClr val="tx1"/>
                </a:solidFill>
              </a:rPr>
              <a:t>ir siltāks, jo augi attīstās ātrāk</a:t>
            </a:r>
            <a:endParaRPr lang="lv-LV" b="1" dirty="0" smtClean="0">
              <a:solidFill>
                <a:schemeClr val="tx1"/>
              </a:solidFill>
            </a:endParaRPr>
          </a:p>
        </p:txBody>
      </p:sp>
      <p:sp>
        <p:nvSpPr>
          <p:cNvPr id="4" name="Rounded Rectangle 3"/>
          <p:cNvSpPr/>
          <p:nvPr/>
        </p:nvSpPr>
        <p:spPr>
          <a:xfrm>
            <a:off x="494745" y="3487615"/>
            <a:ext cx="6008914" cy="12145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Temperatūru, kas pārsniedz bāzes temperatūru, sauc par aktīvo </a:t>
            </a:r>
            <a:r>
              <a:rPr lang="lv-LV" b="1" dirty="0" smtClean="0">
                <a:solidFill>
                  <a:schemeClr val="tx1"/>
                </a:solidFill>
              </a:rPr>
              <a:t>temperatūru – tiek </a:t>
            </a:r>
            <a:r>
              <a:rPr lang="lv-LV" b="1" dirty="0">
                <a:solidFill>
                  <a:schemeClr val="tx1"/>
                </a:solidFill>
              </a:rPr>
              <a:t>pieņemts, ka noteiktu attīstības fāžu sasniegšanai ir nepieciešama noteikta </a:t>
            </a:r>
            <a:endParaRPr lang="lv-LV" b="1" dirty="0" smtClean="0">
              <a:solidFill>
                <a:schemeClr val="tx1"/>
              </a:solidFill>
            </a:endParaRPr>
          </a:p>
          <a:p>
            <a:pPr algn="ctr"/>
            <a:r>
              <a:rPr lang="lv-LV" b="1" dirty="0" smtClean="0">
                <a:solidFill>
                  <a:schemeClr val="tx1"/>
                </a:solidFill>
              </a:rPr>
              <a:t>aktīvo </a:t>
            </a:r>
            <a:r>
              <a:rPr lang="lv-LV" b="1" dirty="0">
                <a:solidFill>
                  <a:schemeClr val="tx1"/>
                </a:solidFill>
              </a:rPr>
              <a:t>temperatūru summa</a:t>
            </a:r>
            <a:endParaRPr lang="lv-LV" b="1" dirty="0" smtClean="0">
              <a:solidFill>
                <a:schemeClr val="tx1"/>
              </a:solidFill>
            </a:endParaRPr>
          </a:p>
        </p:txBody>
      </p:sp>
      <p:sp>
        <p:nvSpPr>
          <p:cNvPr id="5" name="Rounded Rectangle 4"/>
          <p:cNvSpPr/>
          <p:nvPr/>
        </p:nvSpPr>
        <p:spPr>
          <a:xfrm>
            <a:off x="494744" y="4994105"/>
            <a:ext cx="600891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Aktīvo temperatūru summa tiek iegūta, saskaitot kopā katras dienas vidējās </a:t>
            </a:r>
            <a:r>
              <a:rPr lang="lv-LV" b="1" dirty="0" smtClean="0">
                <a:solidFill>
                  <a:schemeClr val="tx1"/>
                </a:solidFill>
              </a:rPr>
              <a:t>temperatūras, </a:t>
            </a:r>
            <a:r>
              <a:rPr lang="lv-LV" b="1" dirty="0">
                <a:solidFill>
                  <a:schemeClr val="tx1"/>
                </a:solidFill>
              </a:rPr>
              <a:t>kas pārsniedz </a:t>
            </a:r>
            <a:endParaRPr lang="lv-LV" b="1" dirty="0" smtClean="0">
              <a:solidFill>
                <a:schemeClr val="tx1"/>
              </a:solidFill>
            </a:endParaRPr>
          </a:p>
          <a:p>
            <a:pPr algn="ctr"/>
            <a:r>
              <a:rPr lang="lv-LV" b="1" dirty="0" smtClean="0">
                <a:solidFill>
                  <a:schemeClr val="tx1"/>
                </a:solidFill>
              </a:rPr>
              <a:t>bāzes </a:t>
            </a:r>
            <a:r>
              <a:rPr lang="lv-LV" b="1" dirty="0">
                <a:solidFill>
                  <a:schemeClr val="tx1"/>
                </a:solidFill>
              </a:rPr>
              <a:t>temperatūru</a:t>
            </a:r>
            <a:endParaRPr lang="lv-LV" b="1" dirty="0" smtClean="0">
              <a:solidFill>
                <a:schemeClr val="tx1"/>
              </a:solidFill>
            </a:endParaRPr>
          </a:p>
        </p:txBody>
      </p:sp>
      <p:sp>
        <p:nvSpPr>
          <p:cNvPr id="6" name="Title 1"/>
          <p:cNvSpPr txBox="1">
            <a:spLocks/>
          </p:cNvSpPr>
          <p:nvPr/>
        </p:nvSpPr>
        <p:spPr>
          <a:xfrm>
            <a:off x="1672046" y="656032"/>
            <a:ext cx="8856618"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Grādu dienu augšanas modelis</a:t>
            </a:r>
            <a:r>
              <a:rPr lang="lv-LV" sz="2400" dirty="0"/>
              <a:t> ir vienkāršākais no </a:t>
            </a:r>
            <a:r>
              <a:rPr lang="lv-LV" sz="2400" dirty="0" err="1"/>
              <a:t>fenoloģisko</a:t>
            </a:r>
            <a:r>
              <a:rPr lang="lv-LV" sz="2400" dirty="0"/>
              <a:t> modeļu </a:t>
            </a:r>
            <a:r>
              <a:rPr lang="lv-LV" sz="2400" dirty="0" smtClean="0"/>
              <a:t>veidiem – modelis </a:t>
            </a:r>
            <a:r>
              <a:rPr lang="lv-LV" sz="2400" dirty="0"/>
              <a:t>balstās uz </a:t>
            </a:r>
            <a:r>
              <a:rPr lang="lv-LV" sz="2400" dirty="0" err="1"/>
              <a:t>agrometeoroloģijā</a:t>
            </a:r>
            <a:r>
              <a:rPr lang="lv-LV" sz="2400" dirty="0"/>
              <a:t> </a:t>
            </a:r>
            <a:r>
              <a:rPr lang="lv-LV" sz="2400" dirty="0" smtClean="0"/>
              <a:t>plaši </a:t>
            </a:r>
          </a:p>
          <a:p>
            <a:pPr algn="ctr"/>
            <a:r>
              <a:rPr lang="lv-LV" sz="2400" dirty="0" smtClean="0"/>
              <a:t>izmantoto pieeju </a:t>
            </a:r>
            <a:r>
              <a:rPr lang="lv-LV" sz="2400" dirty="0"/>
              <a:t>par grādu dienām</a:t>
            </a:r>
            <a:endParaRPr lang="lv-LV" sz="2400" dirty="0" smtClean="0"/>
          </a:p>
        </p:txBody>
      </p:sp>
    </p:spTree>
    <p:extLst>
      <p:ext uri="{BB962C8B-B14F-4D97-AF65-F5344CB8AC3E}">
        <p14:creationId xmlns:p14="http://schemas.microsoft.com/office/powerpoint/2010/main" xmlns="" val="197905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890" y="1970589"/>
            <a:ext cx="8664861" cy="4543698"/>
            <a:chOff x="307144" y="2205723"/>
            <a:chExt cx="8664861" cy="4543698"/>
          </a:xfrm>
        </p:grpSpPr>
        <p:sp>
          <p:nvSpPr>
            <p:cNvPr id="8" name="Rectangle 7"/>
            <p:cNvSpPr/>
            <p:nvPr/>
          </p:nvSpPr>
          <p:spPr>
            <a:xfrm>
              <a:off x="4135713" y="4687317"/>
              <a:ext cx="4836292" cy="2062103"/>
            </a:xfrm>
            <a:prstGeom prst="rect">
              <a:avLst/>
            </a:prstGeom>
            <a:solidFill>
              <a:schemeClr val="bg1"/>
            </a:solidFill>
          </p:spPr>
          <p:txBody>
            <a:bodyPr wrap="square">
              <a:spAutoFit/>
            </a:bodyPr>
            <a:lstStyle/>
            <a:p>
              <a:endParaRPr lang="lv-LV" sz="1600" b="1" dirty="0" smtClean="0"/>
            </a:p>
            <a:p>
              <a:r>
                <a:rPr lang="lv-LV" sz="1600" b="1" dirty="0"/>
                <a:t>Parastās ievas </a:t>
              </a:r>
              <a:r>
                <a:rPr lang="lv-LV" sz="1600" b="1" i="1" dirty="0"/>
                <a:t>Padus </a:t>
              </a:r>
              <a:r>
                <a:rPr lang="lv-LV" sz="1600" b="1" i="1" dirty="0" err="1"/>
                <a:t>racemosa</a:t>
              </a:r>
              <a:r>
                <a:rPr lang="lv-LV" sz="1600" b="1" i="1" dirty="0"/>
                <a:t> </a:t>
              </a:r>
              <a:r>
                <a:rPr lang="lv-LV" sz="1600" b="1" dirty="0"/>
                <a:t>attīstības fāzes </a:t>
              </a:r>
              <a:endParaRPr lang="lv-LV" sz="1600" b="1" dirty="0" smtClean="0"/>
            </a:p>
            <a:p>
              <a:r>
                <a:rPr lang="lv-LV" sz="1600" b="1" dirty="0" smtClean="0"/>
                <a:t>2014.g. 30.aprīlī (modeļa rezultāti)</a:t>
              </a:r>
            </a:p>
            <a:p>
              <a:r>
                <a:rPr lang="lv-LV" sz="1600" dirty="0"/>
                <a:t>Krāsu skala iezīmē ievas attīstības progresu jeb </a:t>
              </a:r>
              <a:r>
                <a:rPr lang="lv-LV" sz="1600" dirty="0" smtClean="0"/>
                <a:t>fāzes:</a:t>
              </a:r>
            </a:p>
            <a:p>
              <a:pPr marL="285750" indent="-285750">
                <a:buFont typeface="Arial" panose="020B0604020202020204" pitchFamily="34" charset="0"/>
                <a:buChar char="•"/>
              </a:pPr>
              <a:r>
                <a:rPr lang="lv-LV" sz="1600" dirty="0" smtClean="0"/>
                <a:t>BBCH00 </a:t>
              </a:r>
              <a:r>
                <a:rPr lang="lv-LV" sz="1600" dirty="0"/>
                <a:t>– snaudoši </a:t>
              </a:r>
              <a:r>
                <a:rPr lang="lv-LV" sz="1600" dirty="0" smtClean="0"/>
                <a:t>pumpuri</a:t>
              </a:r>
            </a:p>
            <a:p>
              <a:pPr marL="285750" indent="-285750">
                <a:buFont typeface="Arial" panose="020B0604020202020204" pitchFamily="34" charset="0"/>
                <a:buChar char="•"/>
              </a:pPr>
              <a:r>
                <a:rPr lang="lv-LV" sz="1600" dirty="0" smtClean="0"/>
                <a:t>BBCH10 </a:t>
              </a:r>
              <a:r>
                <a:rPr lang="lv-LV" sz="1600" dirty="0"/>
                <a:t>– lapu plaukšanas sākuma </a:t>
              </a:r>
              <a:r>
                <a:rPr lang="lv-LV" sz="1600" dirty="0" smtClean="0"/>
                <a:t>fāze</a:t>
              </a:r>
            </a:p>
            <a:p>
              <a:pPr marL="285750" indent="-285750">
                <a:buFont typeface="Arial" panose="020B0604020202020204" pitchFamily="34" charset="0"/>
                <a:buChar char="•"/>
              </a:pPr>
              <a:r>
                <a:rPr lang="lv-LV" sz="1600" dirty="0" smtClean="0"/>
                <a:t>BBCH5X </a:t>
              </a:r>
              <a:r>
                <a:rPr lang="lv-LV" sz="1600" dirty="0"/>
                <a:t>– dažādas lapu attīstības </a:t>
              </a:r>
              <a:r>
                <a:rPr lang="lv-LV" sz="1600" dirty="0" smtClean="0"/>
                <a:t>fāzes</a:t>
              </a:r>
            </a:p>
            <a:p>
              <a:pPr marL="285750" indent="-285750">
                <a:buFont typeface="Arial" panose="020B0604020202020204" pitchFamily="34" charset="0"/>
                <a:buChar char="•"/>
              </a:pPr>
              <a:r>
                <a:rPr lang="lv-LV" sz="1600" dirty="0" smtClean="0"/>
                <a:t>BBCH60-69 </a:t>
              </a:r>
              <a:r>
                <a:rPr lang="lv-LV" sz="1600" dirty="0"/>
                <a:t>– ziedēšanas fāzes</a:t>
              </a:r>
            </a:p>
          </p:txBody>
        </p:sp>
        <p:pic>
          <p:nvPicPr>
            <p:cNvPr id="13313"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144" y="2205723"/>
              <a:ext cx="3854696" cy="454369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itle 1"/>
          <p:cNvSpPr txBox="1">
            <a:spLocks/>
          </p:cNvSpPr>
          <p:nvPr/>
        </p:nvSpPr>
        <p:spPr>
          <a:xfrm>
            <a:off x="925286" y="458336"/>
            <a:ext cx="1036755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Izmantojot ilgtermiņa </a:t>
            </a:r>
            <a:r>
              <a:rPr lang="lv-LV" sz="2400" dirty="0" err="1"/>
              <a:t>fenoloģiskos</a:t>
            </a:r>
            <a:r>
              <a:rPr lang="lv-LV" sz="2400" dirty="0"/>
              <a:t> un meteoroloģiskos novērojumus, ir iespējams aprēķināt katrai augu sugai raksturīgo </a:t>
            </a:r>
            <a:r>
              <a:rPr lang="lv-LV" sz="2400" b="1" dirty="0"/>
              <a:t>bāzes temperatūru un grādu dienu </a:t>
            </a:r>
            <a:endParaRPr lang="lv-LV" sz="2400" b="1" dirty="0" smtClean="0"/>
          </a:p>
          <a:p>
            <a:pPr algn="ctr"/>
            <a:r>
              <a:rPr lang="lv-LV" sz="2400" b="1" dirty="0" smtClean="0"/>
              <a:t>summu</a:t>
            </a:r>
            <a:r>
              <a:rPr lang="lv-LV" sz="2400" dirty="0"/>
              <a:t>, kas ir nepieciešama noteiktu attīstības stadiju sasniegšanai</a:t>
            </a:r>
          </a:p>
        </p:txBody>
      </p:sp>
      <p:sp>
        <p:nvSpPr>
          <p:cNvPr id="6" name="Rounded Rectangle 5"/>
          <p:cNvSpPr/>
          <p:nvPr/>
        </p:nvSpPr>
        <p:spPr>
          <a:xfrm>
            <a:off x="6109063" y="1970588"/>
            <a:ext cx="5552492" cy="12540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Modeļa rezultāti rāda, ka Lietuvas </a:t>
            </a:r>
            <a:r>
              <a:rPr lang="lv-LV" b="1" dirty="0" smtClean="0">
                <a:solidFill>
                  <a:schemeClr val="tx1"/>
                </a:solidFill>
              </a:rPr>
              <a:t>D </a:t>
            </a:r>
            <a:r>
              <a:rPr lang="lv-LV" b="1" dirty="0">
                <a:solidFill>
                  <a:schemeClr val="tx1"/>
                </a:solidFill>
              </a:rPr>
              <a:t>teritorijās tiek prognozēta fāze BBCH69, kas ir ziedēšanas beigu fāze, kamēr Igaunijas </a:t>
            </a:r>
            <a:r>
              <a:rPr lang="lv-LV" b="1" dirty="0" smtClean="0">
                <a:solidFill>
                  <a:schemeClr val="tx1"/>
                </a:solidFill>
              </a:rPr>
              <a:t>ZA, </a:t>
            </a:r>
            <a:r>
              <a:rPr lang="lv-LV" b="1" dirty="0">
                <a:solidFill>
                  <a:schemeClr val="tx1"/>
                </a:solidFill>
              </a:rPr>
              <a:t>Peipusa ezera tuvumā </a:t>
            </a:r>
            <a:endParaRPr lang="lv-LV" b="1" dirty="0" smtClean="0">
              <a:solidFill>
                <a:schemeClr val="tx1"/>
              </a:solidFill>
            </a:endParaRPr>
          </a:p>
          <a:p>
            <a:pPr algn="ctr"/>
            <a:r>
              <a:rPr lang="lv-LV" b="1" dirty="0" smtClean="0">
                <a:solidFill>
                  <a:schemeClr val="tx1"/>
                </a:solidFill>
              </a:rPr>
              <a:t>tikai </a:t>
            </a:r>
            <a:r>
              <a:rPr lang="lv-LV" b="1" dirty="0">
                <a:solidFill>
                  <a:schemeClr val="tx1"/>
                </a:solidFill>
              </a:rPr>
              <a:t>pumpurošanās fāze</a:t>
            </a:r>
            <a:endParaRPr lang="lv-LV" b="1" dirty="0" smtClean="0">
              <a:solidFill>
                <a:schemeClr val="tx1"/>
              </a:solidFill>
            </a:endParaRPr>
          </a:p>
        </p:txBody>
      </p:sp>
      <p:sp>
        <p:nvSpPr>
          <p:cNvPr id="7" name="Rounded Rectangle 6"/>
          <p:cNvSpPr/>
          <p:nvPr/>
        </p:nvSpPr>
        <p:spPr>
          <a:xfrm>
            <a:off x="6109063" y="3535568"/>
            <a:ext cx="556507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Fenoloģiskais modelis kā izejas datus izmanto laikapstākļu prognozi, kas iegūta no reģionālajiem atmosfēras pētījumu modeļiem</a:t>
            </a:r>
            <a:endParaRPr lang="lv-LV" b="1" dirty="0" smtClean="0">
              <a:solidFill>
                <a:schemeClr val="tx1"/>
              </a:solidFill>
            </a:endParaRPr>
          </a:p>
        </p:txBody>
      </p:sp>
    </p:spTree>
    <p:extLst>
      <p:ext uri="{BB962C8B-B14F-4D97-AF65-F5344CB8AC3E}">
        <p14:creationId xmlns:p14="http://schemas.microsoft.com/office/powerpoint/2010/main" xmlns="" val="864013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41415" y="471998"/>
            <a:ext cx="9143999" cy="9126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Modeļa un reālo lauka novērojumu salīdzinājums </a:t>
            </a:r>
            <a:r>
              <a:rPr lang="lv-LV" sz="2400" dirty="0"/>
              <a:t>Baltijas valstīs </a:t>
            </a:r>
            <a:r>
              <a:rPr lang="lv-LV" sz="2400" dirty="0" smtClean="0"/>
              <a:t>2014.g. </a:t>
            </a:r>
            <a:r>
              <a:rPr lang="lv-LV" sz="2400" dirty="0"/>
              <a:t>pavasarī parastās </a:t>
            </a:r>
            <a:r>
              <a:rPr lang="lv-LV" sz="2400" dirty="0" smtClean="0"/>
              <a:t>ievas </a:t>
            </a:r>
            <a:r>
              <a:rPr lang="lv-LV" sz="2400" i="1" dirty="0"/>
              <a:t>Padus </a:t>
            </a:r>
            <a:r>
              <a:rPr lang="lv-LV" sz="2400" i="1" dirty="0" err="1"/>
              <a:t>racemosa</a:t>
            </a:r>
            <a:r>
              <a:rPr lang="lv-LV" sz="2400" i="1" dirty="0"/>
              <a:t> </a:t>
            </a:r>
            <a:r>
              <a:rPr lang="lv-LV" sz="2400" dirty="0"/>
              <a:t>lapu plaukšanas fāzei</a:t>
            </a:r>
          </a:p>
        </p:txBody>
      </p:sp>
      <p:sp>
        <p:nvSpPr>
          <p:cNvPr id="5" name="Rounded Rectangle 4"/>
          <p:cNvSpPr/>
          <p:nvPr/>
        </p:nvSpPr>
        <p:spPr>
          <a:xfrm>
            <a:off x="738366" y="2196714"/>
            <a:ext cx="5799907" cy="10230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2014.g. </a:t>
            </a:r>
            <a:r>
              <a:rPr lang="lv-LV" b="1" dirty="0">
                <a:solidFill>
                  <a:schemeClr val="tx1"/>
                </a:solidFill>
              </a:rPr>
              <a:t>aprēķinu gadījumā modeļa dati atpalika no reāli dabā novērotās attīstības, kas, iespējams, ir saistīts ar neparasti silto </a:t>
            </a:r>
            <a:r>
              <a:rPr lang="lv-LV" b="1" dirty="0" smtClean="0">
                <a:solidFill>
                  <a:schemeClr val="tx1"/>
                </a:solidFill>
              </a:rPr>
              <a:t>2013.-2014.g. </a:t>
            </a:r>
            <a:r>
              <a:rPr lang="lv-LV" b="1" dirty="0">
                <a:solidFill>
                  <a:schemeClr val="tx1"/>
                </a:solidFill>
              </a:rPr>
              <a:t>ziemu</a:t>
            </a:r>
            <a:endParaRPr lang="lv-LV" b="1" dirty="0" smtClean="0">
              <a:solidFill>
                <a:schemeClr val="tx1"/>
              </a:solidFill>
            </a:endParaRPr>
          </a:p>
        </p:txBody>
      </p:sp>
      <p:grpSp>
        <p:nvGrpSpPr>
          <p:cNvPr id="3" name="Group 2"/>
          <p:cNvGrpSpPr/>
          <p:nvPr/>
        </p:nvGrpSpPr>
        <p:grpSpPr>
          <a:xfrm>
            <a:off x="2902998" y="1650760"/>
            <a:ext cx="8818687" cy="4797314"/>
            <a:chOff x="3473461" y="1651030"/>
            <a:chExt cx="8818687" cy="4797314"/>
          </a:xfrm>
        </p:grpSpPr>
        <p:pic>
          <p:nvPicPr>
            <p:cNvPr id="15362" name="Picture 1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70736" y="1651030"/>
              <a:ext cx="4621412" cy="4797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473461" y="3647577"/>
              <a:ext cx="4197274" cy="2800767"/>
            </a:xfrm>
            <a:prstGeom prst="rect">
              <a:avLst/>
            </a:prstGeom>
            <a:solidFill>
              <a:schemeClr val="bg1"/>
            </a:solidFill>
          </p:spPr>
          <p:txBody>
            <a:bodyPr wrap="square">
              <a:spAutoFit/>
            </a:bodyPr>
            <a:lstStyle/>
            <a:p>
              <a:endParaRPr lang="lv-LV" sz="1600" b="1" dirty="0" smtClean="0"/>
            </a:p>
            <a:p>
              <a:pPr algn="r"/>
              <a:r>
                <a:rPr lang="lv-LV" sz="1600" b="1" dirty="0"/>
                <a:t>Parastās ievas </a:t>
              </a:r>
              <a:r>
                <a:rPr lang="lv-LV" sz="1600" b="1" i="1" dirty="0"/>
                <a:t>Padus </a:t>
              </a:r>
              <a:r>
                <a:rPr lang="lv-LV" sz="1600" b="1" i="1" dirty="0" err="1"/>
                <a:t>racemosa</a:t>
              </a:r>
              <a:r>
                <a:rPr lang="lv-LV" sz="1600" b="1" i="1" dirty="0"/>
                <a:t> </a:t>
              </a:r>
              <a:r>
                <a:rPr lang="lv-LV" sz="1600" b="1" dirty="0"/>
                <a:t>attīstības fāzes </a:t>
              </a:r>
              <a:endParaRPr lang="lv-LV" sz="1600" b="1" dirty="0" smtClean="0"/>
            </a:p>
            <a:p>
              <a:pPr algn="r"/>
              <a:r>
                <a:rPr lang="lv-LV" sz="1600" b="1" dirty="0" smtClean="0"/>
                <a:t>modeļa un lauka novērojumu datu salīdzinājums</a:t>
              </a:r>
            </a:p>
            <a:p>
              <a:pPr marL="285750" indent="-285750">
                <a:buFont typeface="Arial" panose="020B0604020202020204" pitchFamily="34" charset="0"/>
                <a:buChar char="•"/>
              </a:pPr>
              <a:r>
                <a:rPr lang="lv-LV" sz="1400" dirty="0"/>
                <a:t>Ar krāsu skalu parādīta fāzes sasniegšanas iespējamība: ja krāsas skala ir </a:t>
              </a:r>
              <a:r>
                <a:rPr lang="lv-LV" sz="1400" dirty="0" smtClean="0"/>
                <a:t>1 (sarkana), tad tiek </a:t>
              </a:r>
              <a:r>
                <a:rPr lang="lv-LV" sz="1400" dirty="0"/>
                <a:t>prognozēts, ka atbilstošajā teritorijā ir vērojams ievas lapu plaukšanas </a:t>
              </a:r>
              <a:r>
                <a:rPr lang="lv-LV" sz="1400" dirty="0" smtClean="0"/>
                <a:t>sākums</a:t>
              </a:r>
            </a:p>
            <a:p>
              <a:pPr marL="285750" indent="-285750">
                <a:buFont typeface="Arial" panose="020B0604020202020204" pitchFamily="34" charset="0"/>
                <a:buChar char="•"/>
              </a:pPr>
              <a:r>
                <a:rPr lang="lv-LV" sz="1400" dirty="0" smtClean="0"/>
                <a:t>Uz </a:t>
              </a:r>
              <a:r>
                <a:rPr lang="lv-LV" sz="1400" dirty="0"/>
                <a:t>x ass – modelētie novērojumi jeb prognozētā ievas attīstības </a:t>
              </a:r>
              <a:r>
                <a:rPr lang="lv-LV" sz="1400" dirty="0" smtClean="0"/>
                <a:t>fāze</a:t>
              </a:r>
            </a:p>
            <a:p>
              <a:pPr marL="285750" indent="-285750">
                <a:buFont typeface="Arial" panose="020B0604020202020204" pitchFamily="34" charset="0"/>
                <a:buChar char="•"/>
              </a:pPr>
              <a:r>
                <a:rPr lang="lv-LV" sz="1400" dirty="0" smtClean="0"/>
                <a:t>Uz </a:t>
              </a:r>
              <a:r>
                <a:rPr lang="lv-LV" sz="1400" dirty="0"/>
                <a:t>y ass –reālās uz lauka novērotās ievas attīstības fāzes</a:t>
              </a:r>
            </a:p>
          </p:txBody>
        </p:sp>
      </p:grpSp>
    </p:spTree>
    <p:extLst>
      <p:ext uri="{BB962C8B-B14F-4D97-AF65-F5344CB8AC3E}">
        <p14:creationId xmlns:p14="http://schemas.microsoft.com/office/powerpoint/2010/main" xmlns="" val="10774632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en.academic.ru/pictures/enwiki/83/Strawberryflower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7234"/>
          <a:stretch/>
        </p:blipFill>
        <p:spPr bwMode="auto">
          <a:xfrm>
            <a:off x="452672" y="0"/>
            <a:ext cx="492729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6346907" y="1760940"/>
            <a:ext cx="4021481" cy="117176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VTPMML pētījumā tika modelēts arī dārza zemeņu ziedēšanas un ražas laiks 3</a:t>
            </a:r>
            <a:r>
              <a:rPr lang="lv-LV" b="1" dirty="0" smtClean="0">
                <a:solidFill>
                  <a:schemeClr val="tx1"/>
                </a:solidFill>
              </a:rPr>
              <a:t> periodiem Baltijas valstīs: </a:t>
            </a:r>
          </a:p>
          <a:p>
            <a:pPr algn="ctr"/>
            <a:endParaRPr lang="lv-LV" b="1" dirty="0" smtClean="0">
              <a:solidFill>
                <a:schemeClr val="tx1"/>
              </a:solidFill>
            </a:endParaRPr>
          </a:p>
        </p:txBody>
      </p:sp>
      <p:sp>
        <p:nvSpPr>
          <p:cNvPr id="5" name="Rounded Rectangle 4"/>
          <p:cNvSpPr/>
          <p:nvPr/>
        </p:nvSpPr>
        <p:spPr>
          <a:xfrm>
            <a:off x="5919099" y="2655830"/>
            <a:ext cx="4877099"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Pagātnei (1951.-1980.g.)</a:t>
            </a:r>
          </a:p>
          <a:p>
            <a:pPr marL="285750" indent="-285750">
              <a:buFont typeface="Arial" panose="020B0604020202020204" pitchFamily="34" charset="0"/>
              <a:buChar char="•"/>
            </a:pPr>
            <a:r>
              <a:rPr lang="lv-LV" b="1" dirty="0" smtClean="0">
                <a:solidFill>
                  <a:schemeClr val="tx1"/>
                </a:solidFill>
              </a:rPr>
              <a:t>Tagadnei un tuvākai nākotnei (2001.-2030.g.)</a:t>
            </a:r>
          </a:p>
          <a:p>
            <a:pPr marL="285750" indent="-285750">
              <a:buFont typeface="Arial" panose="020B0604020202020204" pitchFamily="34" charset="0"/>
              <a:buChar char="•"/>
            </a:pPr>
            <a:r>
              <a:rPr lang="lv-LV" b="1" dirty="0" smtClean="0">
                <a:solidFill>
                  <a:schemeClr val="tx1"/>
                </a:solidFill>
              </a:rPr>
              <a:t>Tālākai nākotnei (2070.-2099.g.)</a:t>
            </a:r>
          </a:p>
        </p:txBody>
      </p:sp>
      <p:sp>
        <p:nvSpPr>
          <p:cNvPr id="6" name="Title 1"/>
          <p:cNvSpPr txBox="1">
            <a:spLocks/>
          </p:cNvSpPr>
          <p:nvPr/>
        </p:nvSpPr>
        <p:spPr>
          <a:xfrm>
            <a:off x="1378363" y="244911"/>
            <a:ext cx="9435274" cy="10768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LU Vides </a:t>
            </a:r>
            <a:r>
              <a:rPr lang="lv-LV" sz="2400" dirty="0"/>
              <a:t>un tehnoloģisko procesu matemātiskās modelēšanas laboratorijas (VTPMML) pētījumi apliecina, ka </a:t>
            </a:r>
            <a:r>
              <a:rPr lang="lv-LV" sz="2400" b="1" dirty="0"/>
              <a:t>pastāv iespējas aprēķināt augu attīstību</a:t>
            </a:r>
            <a:r>
              <a:rPr lang="lv-LV" sz="2400" dirty="0"/>
              <a:t>, izmantojot modeļus un veicot šo modeļu uzlabojumus</a:t>
            </a:r>
            <a:endParaRPr lang="lv-LV" sz="2400" dirty="0" smtClean="0"/>
          </a:p>
        </p:txBody>
      </p:sp>
      <p:sp>
        <p:nvSpPr>
          <p:cNvPr id="7" name="Rounded Rectangle 6"/>
          <p:cNvSpPr/>
          <p:nvPr/>
        </p:nvSpPr>
        <p:spPr>
          <a:xfrm>
            <a:off x="4794568" y="3836652"/>
            <a:ext cx="7092634" cy="970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Mūsdienās zemeņu ziedēšana vidēji iestājas no maija vidus līdz jūnijam (</a:t>
            </a:r>
            <a:r>
              <a:rPr lang="lv-LV" b="1" dirty="0" smtClean="0">
                <a:solidFill>
                  <a:schemeClr val="tx1"/>
                </a:solidFill>
              </a:rPr>
              <a:t>20.-24.gada nedēļā) – visagrāk </a:t>
            </a:r>
            <a:r>
              <a:rPr lang="lv-LV" b="1" dirty="0">
                <a:solidFill>
                  <a:schemeClr val="tx1"/>
                </a:solidFill>
              </a:rPr>
              <a:t>zemeņu ziedēšana iestājas </a:t>
            </a:r>
            <a:r>
              <a:rPr lang="lv-LV" b="1" dirty="0" smtClean="0">
                <a:solidFill>
                  <a:schemeClr val="tx1"/>
                </a:solidFill>
              </a:rPr>
              <a:t>D-Lietuvā </a:t>
            </a:r>
          </a:p>
          <a:p>
            <a:pPr algn="ctr"/>
            <a:r>
              <a:rPr lang="lv-LV" b="1" dirty="0" smtClean="0">
                <a:solidFill>
                  <a:schemeClr val="tx1"/>
                </a:solidFill>
              </a:rPr>
              <a:t>un </a:t>
            </a:r>
            <a:r>
              <a:rPr lang="lv-LV" b="1" dirty="0">
                <a:solidFill>
                  <a:schemeClr val="tx1"/>
                </a:solidFill>
              </a:rPr>
              <a:t>pakāpeniski virzās uz </a:t>
            </a:r>
            <a:r>
              <a:rPr lang="lv-LV" b="1" dirty="0" smtClean="0">
                <a:solidFill>
                  <a:schemeClr val="tx1"/>
                </a:solidFill>
              </a:rPr>
              <a:t>Z </a:t>
            </a:r>
            <a:r>
              <a:rPr lang="lv-LV" b="1" dirty="0">
                <a:solidFill>
                  <a:schemeClr val="tx1"/>
                </a:solidFill>
              </a:rPr>
              <a:t>ar ātrumu </a:t>
            </a:r>
            <a:r>
              <a:rPr lang="lv-LV" b="1" dirty="0" smtClean="0">
                <a:solidFill>
                  <a:schemeClr val="tx1"/>
                </a:solidFill>
              </a:rPr>
              <a:t>200-300 </a:t>
            </a:r>
            <a:r>
              <a:rPr lang="lv-LV" b="1" dirty="0">
                <a:solidFill>
                  <a:schemeClr val="tx1"/>
                </a:solidFill>
              </a:rPr>
              <a:t>km/nedēļā</a:t>
            </a:r>
            <a:endParaRPr lang="lv-LV" b="1" dirty="0" smtClean="0">
              <a:solidFill>
                <a:schemeClr val="tx1"/>
              </a:solidFill>
            </a:endParaRPr>
          </a:p>
        </p:txBody>
      </p:sp>
      <p:sp>
        <p:nvSpPr>
          <p:cNvPr id="8" name="Rounded Rectangle 7"/>
          <p:cNvSpPr/>
          <p:nvPr/>
        </p:nvSpPr>
        <p:spPr>
          <a:xfrm>
            <a:off x="4794069" y="5064407"/>
            <a:ext cx="7107709" cy="12188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Pētījuma dati liecina, ka </a:t>
            </a:r>
            <a:r>
              <a:rPr lang="lv-LV" b="1" dirty="0" smtClean="0">
                <a:solidFill>
                  <a:schemeClr val="tx1"/>
                </a:solidFill>
              </a:rPr>
              <a:t>1951.-1980.g. </a:t>
            </a:r>
            <a:r>
              <a:rPr lang="lv-LV" b="1" dirty="0">
                <a:solidFill>
                  <a:schemeClr val="tx1"/>
                </a:solidFill>
              </a:rPr>
              <a:t>zemeņu ziedēšana iestājusies </a:t>
            </a:r>
            <a:r>
              <a:rPr lang="lv-LV" b="1" dirty="0" smtClean="0">
                <a:solidFill>
                  <a:schemeClr val="tx1"/>
                </a:solidFill>
              </a:rPr>
              <a:t>1-2 </a:t>
            </a:r>
            <a:r>
              <a:rPr lang="lv-LV" b="1" dirty="0">
                <a:solidFill>
                  <a:schemeClr val="tx1"/>
                </a:solidFill>
              </a:rPr>
              <a:t>nedēļas vēlāk salīdzinājumā ar iespējamo periodu līdz </a:t>
            </a:r>
            <a:r>
              <a:rPr lang="lv-LV" b="1" dirty="0" smtClean="0">
                <a:solidFill>
                  <a:schemeClr val="tx1"/>
                </a:solidFill>
              </a:rPr>
              <a:t>2030.g.; </a:t>
            </a:r>
          </a:p>
          <a:p>
            <a:pPr algn="ctr"/>
            <a:r>
              <a:rPr lang="lv-LV" b="1" dirty="0" smtClean="0">
                <a:solidFill>
                  <a:schemeClr val="tx1"/>
                </a:solidFill>
              </a:rPr>
              <a:t>savukārt </a:t>
            </a:r>
            <a:r>
              <a:rPr lang="lv-LV" b="1" dirty="0">
                <a:solidFill>
                  <a:schemeClr val="tx1"/>
                </a:solidFill>
              </a:rPr>
              <a:t>tālākā nākotnē sagaidāms, ka zemenes sāks </a:t>
            </a:r>
            <a:endParaRPr lang="lv-LV" b="1" dirty="0" smtClean="0">
              <a:solidFill>
                <a:schemeClr val="tx1"/>
              </a:solidFill>
            </a:endParaRPr>
          </a:p>
          <a:p>
            <a:pPr algn="ctr"/>
            <a:r>
              <a:rPr lang="lv-LV" b="1" dirty="0" smtClean="0">
                <a:solidFill>
                  <a:schemeClr val="tx1"/>
                </a:solidFill>
              </a:rPr>
              <a:t>ziedēt </a:t>
            </a:r>
            <a:r>
              <a:rPr lang="lv-LV" b="1" dirty="0">
                <a:solidFill>
                  <a:schemeClr val="tx1"/>
                </a:solidFill>
              </a:rPr>
              <a:t>jau </a:t>
            </a:r>
            <a:r>
              <a:rPr lang="lv-LV" b="1" dirty="0" smtClean="0">
                <a:solidFill>
                  <a:schemeClr val="tx1"/>
                </a:solidFill>
              </a:rPr>
              <a:t>aprīļa </a:t>
            </a:r>
            <a:r>
              <a:rPr lang="lv-LV" b="1" dirty="0">
                <a:solidFill>
                  <a:schemeClr val="tx1"/>
                </a:solidFill>
              </a:rPr>
              <a:t>beigās (</a:t>
            </a:r>
            <a:r>
              <a:rPr lang="lv-LV" b="1" dirty="0" smtClean="0">
                <a:solidFill>
                  <a:schemeClr val="tx1"/>
                </a:solidFill>
              </a:rPr>
              <a:t>18.-22.gada nedēļā) </a:t>
            </a:r>
            <a:endParaRPr lang="lv-LV" b="1" dirty="0">
              <a:solidFill>
                <a:schemeClr val="tx1"/>
              </a:solidFill>
            </a:endParaRPr>
          </a:p>
        </p:txBody>
      </p:sp>
    </p:spTree>
    <p:extLst>
      <p:ext uri="{BB962C8B-B14F-4D97-AF65-F5344CB8AC3E}">
        <p14:creationId xmlns:p14="http://schemas.microsoft.com/office/powerpoint/2010/main" xmlns="" val="11158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user\Desktop\8_Atteli\9220820952_707ce6460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1537" y="4332303"/>
            <a:ext cx="3598499" cy="252569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250193" y="428951"/>
            <a:ext cx="7717740" cy="9687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Zemeņu ziedēšanas un nogatavošanās iestāšanās laika reģionālās atšķirības un prognozētās izmaiņas </a:t>
            </a:r>
            <a:endParaRPr lang="lv-LV" sz="2400" dirty="0" smtClean="0"/>
          </a:p>
        </p:txBody>
      </p:sp>
      <p:grpSp>
        <p:nvGrpSpPr>
          <p:cNvPr id="3" name="Group 2"/>
          <p:cNvGrpSpPr/>
          <p:nvPr/>
        </p:nvGrpSpPr>
        <p:grpSpPr>
          <a:xfrm>
            <a:off x="5889682" y="1649716"/>
            <a:ext cx="6124681" cy="4856122"/>
            <a:chOff x="1030299" y="1532150"/>
            <a:chExt cx="6124681" cy="4856122"/>
          </a:xfrm>
        </p:grpSpPr>
        <p:pic>
          <p:nvPicPr>
            <p:cNvPr id="16387" name="Picture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6362" y="4015595"/>
              <a:ext cx="5778617" cy="2372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76363" y="1786523"/>
              <a:ext cx="5778617" cy="2372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rot="16200000">
              <a:off x="20088" y="2803584"/>
              <a:ext cx="2372676" cy="338554"/>
            </a:xfrm>
            <a:prstGeom prst="rect">
              <a:avLst/>
            </a:prstGeom>
            <a:solidFill>
              <a:schemeClr val="bg1"/>
            </a:solidFill>
          </p:spPr>
          <p:txBody>
            <a:bodyPr wrap="square">
              <a:spAutoFit/>
            </a:bodyPr>
            <a:lstStyle/>
            <a:p>
              <a:pPr algn="ctr"/>
              <a:r>
                <a:rPr lang="lv-LV" sz="1600" b="1" dirty="0" smtClean="0"/>
                <a:t>Tagadne</a:t>
              </a:r>
              <a:endParaRPr lang="lv-LV" sz="1600" b="1" dirty="0"/>
            </a:p>
          </p:txBody>
        </p:sp>
        <p:sp>
          <p:nvSpPr>
            <p:cNvPr id="7" name="Rectangle 6"/>
            <p:cNvSpPr/>
            <p:nvPr/>
          </p:nvSpPr>
          <p:spPr>
            <a:xfrm rot="16200000">
              <a:off x="91571" y="5097927"/>
              <a:ext cx="2216009" cy="338554"/>
            </a:xfrm>
            <a:prstGeom prst="rect">
              <a:avLst/>
            </a:prstGeom>
            <a:solidFill>
              <a:schemeClr val="bg1"/>
            </a:solidFill>
          </p:spPr>
          <p:txBody>
            <a:bodyPr wrap="square">
              <a:spAutoFit/>
            </a:bodyPr>
            <a:lstStyle/>
            <a:p>
              <a:pPr algn="ctr"/>
              <a:r>
                <a:rPr lang="lv-LV" sz="1600" b="1" dirty="0" smtClean="0"/>
                <a:t>Nākotnes prognozes</a:t>
              </a:r>
              <a:endParaRPr lang="lv-LV" sz="1600" b="1" dirty="0"/>
            </a:p>
          </p:txBody>
        </p:sp>
        <p:sp>
          <p:nvSpPr>
            <p:cNvPr id="8" name="Rounded Rectangle 7"/>
            <p:cNvSpPr/>
            <p:nvPr/>
          </p:nvSpPr>
          <p:spPr>
            <a:xfrm>
              <a:off x="1648520" y="1532150"/>
              <a:ext cx="1406754" cy="378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Ziedēšana</a:t>
              </a:r>
            </a:p>
          </p:txBody>
        </p:sp>
        <p:sp>
          <p:nvSpPr>
            <p:cNvPr id="10" name="Rounded Rectangle 9"/>
            <p:cNvSpPr/>
            <p:nvPr/>
          </p:nvSpPr>
          <p:spPr>
            <a:xfrm>
              <a:off x="3562293" y="1532150"/>
              <a:ext cx="1406754" cy="378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Pirmā raža</a:t>
              </a:r>
            </a:p>
          </p:txBody>
        </p:sp>
        <p:sp>
          <p:nvSpPr>
            <p:cNvPr id="11" name="Rounded Rectangle 10"/>
            <p:cNvSpPr/>
            <p:nvPr/>
          </p:nvSpPr>
          <p:spPr>
            <a:xfrm>
              <a:off x="5476066" y="1532150"/>
              <a:ext cx="1406754" cy="378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Otrā raža</a:t>
              </a:r>
            </a:p>
          </p:txBody>
        </p:sp>
      </p:grpSp>
      <p:sp>
        <p:nvSpPr>
          <p:cNvPr id="13" name="Rounded Rectangle 12"/>
          <p:cNvSpPr/>
          <p:nvPr/>
        </p:nvSpPr>
        <p:spPr>
          <a:xfrm>
            <a:off x="284085" y="1799006"/>
            <a:ext cx="5655075" cy="10329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Pirmā </a:t>
            </a:r>
            <a:r>
              <a:rPr lang="lv-LV" b="1" dirty="0">
                <a:solidFill>
                  <a:schemeClr val="tx1"/>
                </a:solidFill>
              </a:rPr>
              <a:t>raža varētu būt 2 nedēļas agrāk (</a:t>
            </a:r>
            <a:r>
              <a:rPr lang="lv-LV" b="1" dirty="0" smtClean="0">
                <a:solidFill>
                  <a:schemeClr val="tx1"/>
                </a:solidFill>
              </a:rPr>
              <a:t>22.-26.gada </a:t>
            </a:r>
            <a:r>
              <a:rPr lang="lv-LV" b="1" dirty="0">
                <a:solidFill>
                  <a:schemeClr val="tx1"/>
                </a:solidFill>
              </a:rPr>
              <a:t>nedēļā) salīdzinājumā ar pašreizējo laiku, kad zemenes nogatavojas jūnijā-jūlijā (</a:t>
            </a:r>
            <a:r>
              <a:rPr lang="lv-LV" b="1" dirty="0" smtClean="0">
                <a:solidFill>
                  <a:schemeClr val="tx1"/>
                </a:solidFill>
              </a:rPr>
              <a:t>24.-29.gada </a:t>
            </a:r>
            <a:r>
              <a:rPr lang="lv-LV" b="1" dirty="0">
                <a:solidFill>
                  <a:schemeClr val="tx1"/>
                </a:solidFill>
              </a:rPr>
              <a:t>nedēļā</a:t>
            </a:r>
            <a:r>
              <a:rPr lang="lv-LV" b="1" dirty="0" smtClean="0">
                <a:solidFill>
                  <a:schemeClr val="tx1"/>
                </a:solidFill>
              </a:rPr>
              <a:t>)</a:t>
            </a:r>
            <a:endParaRPr lang="lv-LV" b="1" dirty="0">
              <a:solidFill>
                <a:schemeClr val="tx1"/>
              </a:solidFill>
            </a:endParaRPr>
          </a:p>
        </p:txBody>
      </p:sp>
      <p:sp>
        <p:nvSpPr>
          <p:cNvPr id="14" name="Rounded Rectangle 13"/>
          <p:cNvSpPr/>
          <p:nvPr/>
        </p:nvSpPr>
        <p:spPr>
          <a:xfrm>
            <a:off x="284085" y="3146353"/>
            <a:ext cx="5655075" cy="1265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Modelētās izmaiņas atšķiras atkarībā no pētījuma vietas novietojuma attiecībā pret reljefu (augstienēs vēlāk), bet, jo īpaši, attiecībā pret attālumu no </a:t>
            </a:r>
            <a:endParaRPr lang="lv-LV" b="1" dirty="0" smtClean="0">
              <a:solidFill>
                <a:schemeClr val="tx1"/>
              </a:solidFill>
            </a:endParaRPr>
          </a:p>
          <a:p>
            <a:pPr algn="ctr"/>
            <a:r>
              <a:rPr lang="lv-LV" b="1" dirty="0" smtClean="0">
                <a:solidFill>
                  <a:schemeClr val="tx1"/>
                </a:solidFill>
              </a:rPr>
              <a:t>Baltijas </a:t>
            </a:r>
            <a:r>
              <a:rPr lang="lv-LV" b="1" dirty="0">
                <a:solidFill>
                  <a:schemeClr val="tx1"/>
                </a:solidFill>
              </a:rPr>
              <a:t>jūras </a:t>
            </a:r>
            <a:r>
              <a:rPr lang="lv-LV" b="1" dirty="0" smtClean="0">
                <a:solidFill>
                  <a:schemeClr val="tx1"/>
                </a:solidFill>
              </a:rPr>
              <a:t>vai </a:t>
            </a:r>
            <a:r>
              <a:rPr lang="lv-LV" b="1" dirty="0">
                <a:solidFill>
                  <a:schemeClr val="tx1"/>
                </a:solidFill>
              </a:rPr>
              <a:t>Rīgas līča</a:t>
            </a:r>
            <a:endParaRPr lang="lv-LV" b="1" dirty="0" smtClean="0">
              <a:solidFill>
                <a:schemeClr val="tx1"/>
              </a:solidFill>
            </a:endParaRPr>
          </a:p>
        </p:txBody>
      </p:sp>
    </p:spTree>
    <p:extLst>
      <p:ext uri="{BB962C8B-B14F-4D97-AF65-F5344CB8AC3E}">
        <p14:creationId xmlns:p14="http://schemas.microsoft.com/office/powerpoint/2010/main" xmlns="" val="4014023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er\Desktop\8_Atteli\2588538779_39f4e1e02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00901" y="1226760"/>
            <a:ext cx="2829029" cy="424188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2232437" y="535487"/>
            <a:ext cx="7717740" cy="8583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Zemeņu ziedēšanas un nogatavošanās laika reģionālās izmaiņas un nākotnes prognozes (</a:t>
            </a:r>
            <a:r>
              <a:rPr lang="lv-LV" sz="2400" dirty="0" smtClean="0"/>
              <a:t>1965.-2085.g.)</a:t>
            </a:r>
          </a:p>
        </p:txBody>
      </p:sp>
      <p:grpSp>
        <p:nvGrpSpPr>
          <p:cNvPr id="3" name="Group 2"/>
          <p:cNvGrpSpPr/>
          <p:nvPr/>
        </p:nvGrpSpPr>
        <p:grpSpPr>
          <a:xfrm>
            <a:off x="434834" y="1764347"/>
            <a:ext cx="8191348" cy="3329306"/>
            <a:chOff x="2250193" y="1728094"/>
            <a:chExt cx="8191348" cy="3329306"/>
          </a:xfrm>
        </p:grpSpPr>
        <p:pic>
          <p:nvPicPr>
            <p:cNvPr id="17410" name="Picture 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50193" y="1800599"/>
              <a:ext cx="8191348" cy="3256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p:nvSpPr>
          <p:spPr>
            <a:xfrm>
              <a:off x="3072371" y="1728094"/>
              <a:ext cx="1406754" cy="378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Ziedēšana</a:t>
              </a:r>
            </a:p>
          </p:txBody>
        </p:sp>
        <p:sp>
          <p:nvSpPr>
            <p:cNvPr id="6" name="Rounded Rectangle 5"/>
            <p:cNvSpPr/>
            <p:nvPr/>
          </p:nvSpPr>
          <p:spPr>
            <a:xfrm>
              <a:off x="5809104" y="1728094"/>
              <a:ext cx="1406754" cy="378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Pirmā raža</a:t>
              </a:r>
            </a:p>
          </p:txBody>
        </p:sp>
        <p:sp>
          <p:nvSpPr>
            <p:cNvPr id="7" name="Rounded Rectangle 6"/>
            <p:cNvSpPr/>
            <p:nvPr/>
          </p:nvSpPr>
          <p:spPr>
            <a:xfrm>
              <a:off x="8561179" y="1728094"/>
              <a:ext cx="1406754" cy="378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Otrā raža</a:t>
              </a:r>
            </a:p>
          </p:txBody>
        </p:sp>
      </p:grpSp>
      <p:sp>
        <p:nvSpPr>
          <p:cNvPr id="12" name="Rounded Rectangle 11"/>
          <p:cNvSpPr/>
          <p:nvPr/>
        </p:nvSpPr>
        <p:spPr>
          <a:xfrm>
            <a:off x="300446" y="5336349"/>
            <a:ext cx="11612880"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Tiek prognozēts, ka jūras piekrastes teritorijās izmaiņas būs lielākas un, iespējams, ka attiecībā uz zemenēm fāzes, kas mūsdienās iestājas agrāk kontinentālajā daļā, nākotnē pirmās būs vērojamas piekrastē, taču šie rezultāti jāinterpretē piesardzīgi, jo jāņem vērā, ka klimata modeļi varētu būt </a:t>
            </a:r>
            <a:r>
              <a:rPr lang="lv-LV" b="1" dirty="0" smtClean="0">
                <a:solidFill>
                  <a:schemeClr val="tx1"/>
                </a:solidFill>
              </a:rPr>
              <a:t>«pārvērtējuši» </a:t>
            </a:r>
            <a:r>
              <a:rPr lang="lv-LV" b="1" dirty="0">
                <a:solidFill>
                  <a:schemeClr val="tx1"/>
                </a:solidFill>
              </a:rPr>
              <a:t>Baltijas jūras sasilšanas tendences</a:t>
            </a:r>
            <a:endParaRPr lang="lv-LV" b="1" dirty="0" smtClean="0">
              <a:solidFill>
                <a:schemeClr val="tx1"/>
              </a:solidFill>
            </a:endParaRPr>
          </a:p>
        </p:txBody>
      </p:sp>
    </p:spTree>
    <p:extLst>
      <p:ext uri="{BB962C8B-B14F-4D97-AF65-F5344CB8AC3E}">
        <p14:creationId xmlns:p14="http://schemas.microsoft.com/office/powerpoint/2010/main" xmlns="" val="195340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user\Desktop\8_Atteli\293366439_5b2140340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333547"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568387" y="323227"/>
            <a:ext cx="7052023"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KLIMATA PĀRMAIŅU IETEKME UZ MEŽSAIMNIECĪBU</a:t>
            </a:r>
            <a:endParaRPr lang="lv-LV" sz="4000" b="1" dirty="0"/>
          </a:p>
        </p:txBody>
      </p:sp>
      <p:sp>
        <p:nvSpPr>
          <p:cNvPr id="4" name="Rounded Rectangle 3"/>
          <p:cNvSpPr/>
          <p:nvPr/>
        </p:nvSpPr>
        <p:spPr>
          <a:xfrm>
            <a:off x="5175682" y="3337559"/>
            <a:ext cx="6672331" cy="12344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Zinātnieki aprēķinājuši, ka Somijas </a:t>
            </a:r>
            <a:r>
              <a:rPr lang="lv-LV" b="1" dirty="0" smtClean="0">
                <a:solidFill>
                  <a:schemeClr val="tx1"/>
                </a:solidFill>
              </a:rPr>
              <a:t>Z </a:t>
            </a:r>
            <a:r>
              <a:rPr lang="lv-LV" b="1" dirty="0">
                <a:solidFill>
                  <a:schemeClr val="tx1"/>
                </a:solidFill>
              </a:rPr>
              <a:t>daļā koksnes produktivitāte varētu pieaugt pat par </a:t>
            </a:r>
            <a:r>
              <a:rPr lang="lv-LV" b="1" dirty="0" smtClean="0">
                <a:solidFill>
                  <a:schemeClr val="tx1"/>
                </a:solidFill>
              </a:rPr>
              <a:t>70%, taču </a:t>
            </a:r>
            <a:r>
              <a:rPr lang="lv-LV" b="1" dirty="0">
                <a:solidFill>
                  <a:schemeClr val="tx1"/>
                </a:solidFill>
              </a:rPr>
              <a:t>teritorijās ar nepietiekamu mitruma režīmu prognozētais CO</a:t>
            </a:r>
            <a:r>
              <a:rPr lang="lv-LV" b="1" baseline="-25000" dirty="0">
                <a:solidFill>
                  <a:schemeClr val="tx1"/>
                </a:solidFill>
              </a:rPr>
              <a:t>2</a:t>
            </a:r>
            <a:r>
              <a:rPr lang="lv-LV" b="1" dirty="0">
                <a:solidFill>
                  <a:schemeClr val="tx1"/>
                </a:solidFill>
              </a:rPr>
              <a:t> pieaugums var </a:t>
            </a:r>
            <a:endParaRPr lang="lv-LV" b="1" dirty="0" smtClean="0">
              <a:solidFill>
                <a:schemeClr val="tx1"/>
              </a:solidFill>
            </a:endParaRPr>
          </a:p>
          <a:p>
            <a:pPr algn="ctr"/>
            <a:r>
              <a:rPr lang="lv-LV" b="1" dirty="0" smtClean="0">
                <a:solidFill>
                  <a:schemeClr val="tx1"/>
                </a:solidFill>
              </a:rPr>
              <a:t>radīt </a:t>
            </a:r>
            <a:r>
              <a:rPr lang="lv-LV" b="1" dirty="0">
                <a:solidFill>
                  <a:schemeClr val="tx1"/>
                </a:solidFill>
              </a:rPr>
              <a:t>papildu risku meža audzēm</a:t>
            </a:r>
            <a:endParaRPr lang="lv-LV" b="1" dirty="0" smtClean="0">
              <a:solidFill>
                <a:schemeClr val="tx1"/>
              </a:solidFill>
            </a:endParaRPr>
          </a:p>
        </p:txBody>
      </p:sp>
      <p:sp>
        <p:nvSpPr>
          <p:cNvPr id="5" name="Rounded Rectangle 4"/>
          <p:cNvSpPr/>
          <p:nvPr/>
        </p:nvSpPr>
        <p:spPr>
          <a:xfrm>
            <a:off x="5175682" y="4864999"/>
            <a:ext cx="6672331" cy="11961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gaisa temperatūras izmaiņām var būt gan pozitīvas, gan negatīvas sekas – siltummīlošās sugas palielinās izplatības areālus, migrējot vairāk uz </a:t>
            </a:r>
            <a:r>
              <a:rPr lang="lv-LV" b="1" dirty="0" smtClean="0">
                <a:solidFill>
                  <a:schemeClr val="tx1"/>
                </a:solidFill>
              </a:rPr>
              <a:t>Z </a:t>
            </a:r>
            <a:r>
              <a:rPr lang="lv-LV" b="1" dirty="0">
                <a:solidFill>
                  <a:schemeClr val="tx1"/>
                </a:solidFill>
              </a:rPr>
              <a:t>vai kalnu rajoniem, savukārt kalnos daudzas sugas aizies bojā, nespējot pielāgoties</a:t>
            </a:r>
            <a:endParaRPr lang="lv-LV" b="1" dirty="0" smtClean="0">
              <a:solidFill>
                <a:schemeClr val="tx1"/>
              </a:solidFill>
            </a:endParaRPr>
          </a:p>
        </p:txBody>
      </p:sp>
      <p:sp>
        <p:nvSpPr>
          <p:cNvPr id="7" name="Title 1"/>
          <p:cNvSpPr txBox="1">
            <a:spLocks/>
          </p:cNvSpPr>
          <p:nvPr/>
        </p:nvSpPr>
        <p:spPr>
          <a:xfrm>
            <a:off x="905501" y="1867852"/>
            <a:ext cx="10383197"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Pastāvot </a:t>
            </a:r>
            <a:r>
              <a:rPr lang="lv-LV" sz="2400" dirty="0"/>
              <a:t>optimālam mitruma un temperatūras režīmam, CO</a:t>
            </a:r>
            <a:r>
              <a:rPr lang="lv-LV" sz="2400" baseline="-25000" dirty="0"/>
              <a:t>2</a:t>
            </a:r>
            <a:r>
              <a:rPr lang="lv-LV" sz="2400" dirty="0"/>
              <a:t> koncentrācijas pieaugums gaisā meža augšanu ietekmēs pozitīvi – palielināsies koku caurmēra pieaugums, turklāt </a:t>
            </a:r>
            <a:r>
              <a:rPr lang="lv-LV" sz="2400" b="1" dirty="0"/>
              <a:t>skuju koku mežos izmaiņas būs lielākās nekā lapu koku mežos</a:t>
            </a:r>
            <a:endParaRPr lang="lv-LV" sz="2400" b="1" dirty="0" smtClean="0"/>
          </a:p>
        </p:txBody>
      </p:sp>
    </p:spTree>
    <p:extLst>
      <p:ext uri="{BB962C8B-B14F-4D97-AF65-F5344CB8AC3E}">
        <p14:creationId xmlns:p14="http://schemas.microsoft.com/office/powerpoint/2010/main" xmlns="" val="56667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8_Atteli\3514613423_3e5efffe3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1289267" y="0"/>
            <a:ext cx="457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5700330" y="4696094"/>
            <a:ext cx="5540169" cy="11821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Nereti tieši </a:t>
            </a:r>
            <a:r>
              <a:rPr lang="lv-LV" b="1" dirty="0" err="1">
                <a:solidFill>
                  <a:schemeClr val="tx1"/>
                </a:solidFill>
              </a:rPr>
              <a:t>mikroklimatiskajiem</a:t>
            </a:r>
            <a:r>
              <a:rPr lang="lv-LV" b="1" dirty="0">
                <a:solidFill>
                  <a:schemeClr val="tx1"/>
                </a:solidFill>
              </a:rPr>
              <a:t> apstākļiem ir būtiskākā nozīme augu attīstībā, jo, piemēram, ievas ziedēšanas sākums upes malā var būtiski atšķirties no ievas ziedēšanas sākuma mežmalā</a:t>
            </a:r>
            <a:endParaRPr lang="lv-LV" b="1" dirty="0" smtClean="0">
              <a:solidFill>
                <a:schemeClr val="tx1"/>
              </a:solidFill>
            </a:endParaRPr>
          </a:p>
        </p:txBody>
      </p:sp>
      <p:sp>
        <p:nvSpPr>
          <p:cNvPr id="4" name="Rounded Rectangle 3"/>
          <p:cNvSpPr/>
          <p:nvPr/>
        </p:nvSpPr>
        <p:spPr>
          <a:xfrm>
            <a:off x="5700330" y="2314963"/>
            <a:ext cx="5540169" cy="7939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lai kalibrētu </a:t>
            </a:r>
            <a:r>
              <a:rPr lang="lv-LV" b="1" dirty="0" err="1">
                <a:solidFill>
                  <a:schemeClr val="tx1"/>
                </a:solidFill>
              </a:rPr>
              <a:t>satelītattēlus</a:t>
            </a:r>
            <a:r>
              <a:rPr lang="lv-LV" b="1" dirty="0">
                <a:solidFill>
                  <a:schemeClr val="tx1"/>
                </a:solidFill>
              </a:rPr>
              <a:t>, nepieciešami lauka pētījumi, ko veic brīvprātīgie novērotāji</a:t>
            </a:r>
            <a:endParaRPr lang="lv-LV" b="1" dirty="0" smtClean="0">
              <a:solidFill>
                <a:schemeClr val="tx1"/>
              </a:solidFill>
            </a:endParaRPr>
          </a:p>
        </p:txBody>
      </p:sp>
      <p:sp>
        <p:nvSpPr>
          <p:cNvPr id="5" name="Rounded Rectangle 4"/>
          <p:cNvSpPr/>
          <p:nvPr/>
        </p:nvSpPr>
        <p:spPr>
          <a:xfrm>
            <a:off x="5700330" y="3428999"/>
            <a:ext cx="5540169" cy="9470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Aizvien biežāk pētījumos tiek izmantotas </a:t>
            </a:r>
            <a:r>
              <a:rPr lang="lv-LV" b="1" dirty="0" smtClean="0">
                <a:solidFill>
                  <a:schemeClr val="tx1"/>
                </a:solidFill>
              </a:rPr>
              <a:t>internetam pieslēgtas digitālās videokameras </a:t>
            </a:r>
            <a:r>
              <a:rPr lang="lv-LV" b="1" dirty="0">
                <a:solidFill>
                  <a:schemeClr val="tx1"/>
                </a:solidFill>
              </a:rPr>
              <a:t>vai </a:t>
            </a:r>
            <a:r>
              <a:rPr lang="lv-LV" b="1" dirty="0" smtClean="0">
                <a:solidFill>
                  <a:schemeClr val="tx1"/>
                </a:solidFill>
              </a:rPr>
              <a:t>automātiskās </a:t>
            </a:r>
            <a:r>
              <a:rPr lang="lv-LV" b="1" dirty="0">
                <a:solidFill>
                  <a:schemeClr val="tx1"/>
                </a:solidFill>
              </a:rPr>
              <a:t>kameras digitālo attēlu uzņemšanai</a:t>
            </a:r>
            <a:endParaRPr lang="lv-LV" b="1" dirty="0" smtClean="0">
              <a:solidFill>
                <a:schemeClr val="tx1"/>
              </a:solidFill>
            </a:endParaRPr>
          </a:p>
        </p:txBody>
      </p:sp>
      <p:sp>
        <p:nvSpPr>
          <p:cNvPr id="6" name="Title 1"/>
          <p:cNvSpPr txBox="1">
            <a:spLocks/>
          </p:cNvSpPr>
          <p:nvPr/>
        </p:nvSpPr>
        <p:spPr>
          <a:xfrm>
            <a:off x="547009" y="525979"/>
            <a:ext cx="1109526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Katram pētījumu līmenim ir savi veicamie uzdevumi un metodes, piemēram, lai analizētu </a:t>
            </a:r>
            <a:r>
              <a:rPr lang="lv-LV" sz="2400" dirty="0" err="1"/>
              <a:t>kokaudzes</a:t>
            </a:r>
            <a:r>
              <a:rPr lang="lv-LV" sz="2400" dirty="0"/>
              <a:t> produktivitāti, CO</a:t>
            </a:r>
            <a:r>
              <a:rPr lang="lv-LV" sz="2400" baseline="-25000" dirty="0"/>
              <a:t>2</a:t>
            </a:r>
            <a:r>
              <a:rPr lang="lv-LV" sz="2400" dirty="0"/>
              <a:t> aprites ciklus, veiktu nākotnes prognozes, svarīgi ir </a:t>
            </a:r>
            <a:endParaRPr lang="lv-LV" sz="2400" dirty="0" smtClean="0"/>
          </a:p>
          <a:p>
            <a:pPr algn="ctr"/>
            <a:r>
              <a:rPr lang="lv-LV" sz="2400" dirty="0" smtClean="0"/>
              <a:t>globāla </a:t>
            </a:r>
            <a:r>
              <a:rPr lang="lv-LV" sz="2400" dirty="0"/>
              <a:t>mēroga pētījumi, kurus mūsdienās </a:t>
            </a:r>
            <a:r>
              <a:rPr lang="lv-LV" sz="2400" dirty="0" smtClean="0"/>
              <a:t>veic </a:t>
            </a:r>
            <a:r>
              <a:rPr lang="lv-LV" sz="2400" dirty="0"/>
              <a:t>analizējot </a:t>
            </a:r>
            <a:r>
              <a:rPr lang="lv-LV" sz="2400" dirty="0" err="1"/>
              <a:t>satelītattēlus</a:t>
            </a:r>
            <a:endParaRPr lang="lv-LV" sz="2400" dirty="0" smtClean="0"/>
          </a:p>
        </p:txBody>
      </p:sp>
    </p:spTree>
    <p:extLst>
      <p:ext uri="{BB962C8B-B14F-4D97-AF65-F5344CB8AC3E}">
        <p14:creationId xmlns:p14="http://schemas.microsoft.com/office/powerpoint/2010/main" xmlns="" val="34097216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flipH="1">
            <a:off x="7135881" y="862"/>
            <a:ext cx="4542283" cy="68562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39191" y="2078522"/>
            <a:ext cx="6702641"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Bērzi, kas ir dominējošā koku suga Baltijas jūras reģionā, eksperimentālajos pētījumos uzrāda pozitīvas </a:t>
            </a:r>
            <a:endParaRPr lang="lv-LV" b="1" dirty="0" smtClean="0">
              <a:solidFill>
                <a:schemeClr val="tx1"/>
              </a:solidFill>
            </a:endParaRPr>
          </a:p>
          <a:p>
            <a:pPr algn="ctr"/>
            <a:r>
              <a:rPr lang="lv-LV" b="1" dirty="0" smtClean="0">
                <a:solidFill>
                  <a:schemeClr val="tx1"/>
                </a:solidFill>
              </a:rPr>
              <a:t>izmaiņas </a:t>
            </a:r>
            <a:r>
              <a:rPr lang="lv-LV" b="1" dirty="0">
                <a:solidFill>
                  <a:schemeClr val="tx1"/>
                </a:solidFill>
              </a:rPr>
              <a:t>– augs labāk</a:t>
            </a:r>
            <a:endParaRPr lang="lv-LV" b="1" dirty="0" smtClean="0">
              <a:solidFill>
                <a:schemeClr val="tx1"/>
              </a:solidFill>
            </a:endParaRPr>
          </a:p>
        </p:txBody>
      </p:sp>
      <p:sp>
        <p:nvSpPr>
          <p:cNvPr id="4" name="Rounded Rectangle 3"/>
          <p:cNvSpPr/>
          <p:nvPr/>
        </p:nvSpPr>
        <p:spPr>
          <a:xfrm>
            <a:off x="639192" y="3312347"/>
            <a:ext cx="6702641" cy="10546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Jaukto koku mežos gaisa temperatūras paaugstināšanās var drīzāk veicināt koku augšanas riskus, piemēram, dižskābārdim šādā gadījumā novēro </a:t>
            </a:r>
            <a:r>
              <a:rPr lang="lv-LV" b="1" dirty="0" smtClean="0">
                <a:solidFill>
                  <a:schemeClr val="tx1"/>
                </a:solidFill>
              </a:rPr>
              <a:t>samazinātu </a:t>
            </a:r>
            <a:r>
              <a:rPr lang="lv-LV" b="1" dirty="0">
                <a:solidFill>
                  <a:schemeClr val="tx1"/>
                </a:solidFill>
              </a:rPr>
              <a:t>pieaugumu</a:t>
            </a:r>
            <a:endParaRPr lang="lv-LV" b="1" dirty="0" smtClean="0">
              <a:solidFill>
                <a:schemeClr val="tx1"/>
              </a:solidFill>
            </a:endParaRPr>
          </a:p>
        </p:txBody>
      </p:sp>
      <p:sp>
        <p:nvSpPr>
          <p:cNvPr id="5" name="Title 1"/>
          <p:cNvSpPr txBox="1">
            <a:spLocks/>
          </p:cNvSpPr>
          <p:nvPr/>
        </p:nvSpPr>
        <p:spPr>
          <a:xfrm>
            <a:off x="3107187" y="638276"/>
            <a:ext cx="5983550" cy="11372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temperatūras paaugstināšanās pozitīvi ietekmēs skuju koku (priedes, egles) </a:t>
            </a:r>
            <a:endParaRPr lang="lv-LV" sz="2400" dirty="0" smtClean="0"/>
          </a:p>
          <a:p>
            <a:pPr algn="ctr"/>
            <a:r>
              <a:rPr lang="lv-LV" sz="2400" dirty="0" smtClean="0"/>
              <a:t>augšanu </a:t>
            </a:r>
            <a:r>
              <a:rPr lang="lv-LV" sz="2400" dirty="0"/>
              <a:t>Eiropas </a:t>
            </a:r>
            <a:r>
              <a:rPr lang="lv-LV" sz="2400" dirty="0" smtClean="0"/>
              <a:t>Z </a:t>
            </a:r>
            <a:r>
              <a:rPr lang="lv-LV" sz="2400" dirty="0"/>
              <a:t>teritorijās</a:t>
            </a:r>
            <a:endParaRPr lang="lv-LV" sz="2400" dirty="0" smtClean="0"/>
          </a:p>
        </p:txBody>
      </p:sp>
      <p:sp>
        <p:nvSpPr>
          <p:cNvPr id="6" name="Rounded Rectangle 5"/>
          <p:cNvSpPr/>
          <p:nvPr/>
        </p:nvSpPr>
        <p:spPr>
          <a:xfrm>
            <a:off x="639191" y="4686321"/>
            <a:ext cx="6702641" cy="10084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tagad pētījumi apliecina, ka Somijas </a:t>
            </a:r>
            <a:r>
              <a:rPr lang="lv-LV" b="1" dirty="0" smtClean="0">
                <a:solidFill>
                  <a:schemeClr val="tx1"/>
                </a:solidFill>
              </a:rPr>
              <a:t>Z </a:t>
            </a:r>
            <a:r>
              <a:rPr lang="lv-LV" b="1" dirty="0">
                <a:solidFill>
                  <a:schemeClr val="tx1"/>
                </a:solidFill>
              </a:rPr>
              <a:t>daļā ir vērojams meža koksnes pieaugums, bet priedei Somijas </a:t>
            </a:r>
            <a:r>
              <a:rPr lang="lv-LV" b="1" dirty="0" smtClean="0">
                <a:solidFill>
                  <a:schemeClr val="tx1"/>
                </a:solidFill>
              </a:rPr>
              <a:t>D </a:t>
            </a:r>
            <a:r>
              <a:rPr lang="lv-LV" b="1" dirty="0">
                <a:solidFill>
                  <a:schemeClr val="tx1"/>
                </a:solidFill>
              </a:rPr>
              <a:t>daļā – samazinājums, ko galvenokārt ietekmējusi ūdens bilance</a:t>
            </a:r>
            <a:endParaRPr lang="lv-LV" b="1" dirty="0" smtClean="0">
              <a:solidFill>
                <a:schemeClr val="tx1"/>
              </a:solidFill>
            </a:endParaRPr>
          </a:p>
        </p:txBody>
      </p:sp>
    </p:spTree>
    <p:extLst>
      <p:ext uri="{BB962C8B-B14F-4D97-AF65-F5344CB8AC3E}">
        <p14:creationId xmlns:p14="http://schemas.microsoft.com/office/powerpoint/2010/main" xmlns="" val="3130219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Desktop\8_Atteli\16242846877_1985e1e0a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45235" y="857251"/>
            <a:ext cx="6858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flipH="1">
            <a:off x="4740675" y="2040933"/>
            <a:ext cx="7173411" cy="10307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Ūdens bilances izmaiņas izraisīs nokrišņu sadalījuma un daudzuma izmaiņas, un tas var būt viens no galvenajiem mežsaimniecības riskiem nākotnē, jo optimāls </a:t>
            </a:r>
            <a:r>
              <a:rPr lang="lv-LV" b="1" dirty="0" smtClean="0">
                <a:solidFill>
                  <a:schemeClr val="tx1"/>
                </a:solidFill>
              </a:rPr>
              <a:t>mitruma </a:t>
            </a:r>
            <a:r>
              <a:rPr lang="lv-LV" b="1" dirty="0">
                <a:solidFill>
                  <a:schemeClr val="tx1"/>
                </a:solidFill>
              </a:rPr>
              <a:t>režīms ir ļoti svarīgs mežu augšanai</a:t>
            </a:r>
            <a:endParaRPr lang="lv-LV" b="1" dirty="0" smtClean="0">
              <a:solidFill>
                <a:schemeClr val="tx1"/>
              </a:solidFill>
            </a:endParaRPr>
          </a:p>
        </p:txBody>
      </p:sp>
      <p:sp>
        <p:nvSpPr>
          <p:cNvPr id="4" name="Rounded Rectangle 3"/>
          <p:cNvSpPr/>
          <p:nvPr/>
        </p:nvSpPr>
        <p:spPr>
          <a:xfrm flipH="1">
            <a:off x="6285385" y="3357039"/>
            <a:ext cx="5015882"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Sausuma periodi, kas Latvijas teritorijā tiek prognozēti ilgāki un noturīgāki, augiem un kokiem var </a:t>
            </a:r>
            <a:r>
              <a:rPr lang="lv-LV" b="1" dirty="0" smtClean="0">
                <a:solidFill>
                  <a:schemeClr val="tx1"/>
                </a:solidFill>
              </a:rPr>
              <a:t>radīt </a:t>
            </a:r>
            <a:r>
              <a:rPr lang="lv-LV" b="1" dirty="0">
                <a:solidFill>
                  <a:schemeClr val="tx1"/>
                </a:solidFill>
              </a:rPr>
              <a:t>augšanas stresu</a:t>
            </a:r>
            <a:endParaRPr lang="lv-LV" b="1" dirty="0" smtClean="0">
              <a:solidFill>
                <a:schemeClr val="tx1"/>
              </a:solidFill>
            </a:endParaRPr>
          </a:p>
        </p:txBody>
      </p:sp>
      <p:sp>
        <p:nvSpPr>
          <p:cNvPr id="5" name="Rounded Rectangle 4"/>
          <p:cNvSpPr/>
          <p:nvPr/>
        </p:nvSpPr>
        <p:spPr>
          <a:xfrm flipH="1">
            <a:off x="6285383" y="4556897"/>
            <a:ext cx="5015882" cy="11958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Sausums negatīvi ietekmē augu aizsardzības mehānismus, gan noturību pret kaitēkļiem (kukaiņiem), gan arī pret slimības izraisošiem mikroorganismiem</a:t>
            </a:r>
            <a:endParaRPr lang="lv-LV" b="1" dirty="0" smtClean="0">
              <a:solidFill>
                <a:schemeClr val="tx1"/>
              </a:solidFill>
            </a:endParaRPr>
          </a:p>
        </p:txBody>
      </p:sp>
      <p:sp>
        <p:nvSpPr>
          <p:cNvPr id="6" name="Title 1"/>
          <p:cNvSpPr txBox="1">
            <a:spLocks/>
          </p:cNvSpPr>
          <p:nvPr/>
        </p:nvSpPr>
        <p:spPr>
          <a:xfrm>
            <a:off x="1907177" y="625908"/>
            <a:ext cx="8399417" cy="9416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temperatūras izmaiņas radīs sniega segas izmaiņas, kas savukārt ietekmēs sezonālo ūdens daudzumu mežos</a:t>
            </a:r>
            <a:endParaRPr lang="lv-LV" sz="2400" dirty="0" smtClean="0"/>
          </a:p>
        </p:txBody>
      </p:sp>
    </p:spTree>
    <p:extLst>
      <p:ext uri="{BB962C8B-B14F-4D97-AF65-F5344CB8AC3E}">
        <p14:creationId xmlns:p14="http://schemas.microsoft.com/office/powerpoint/2010/main" xmlns="" val="1277838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ser\Desktop\8_Atteli\3602195819_492a5b43b5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4554244" y="1197685"/>
            <a:ext cx="7637755" cy="50786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357134" y="2538048"/>
            <a:ext cx="5138355"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Jāņem vērā, ka ugunsgrēkos rodas ļoti daudz CO</a:t>
            </a:r>
            <a:r>
              <a:rPr lang="lv-LV" b="1" baseline="-25000" dirty="0">
                <a:solidFill>
                  <a:schemeClr val="tx1"/>
                </a:solidFill>
              </a:rPr>
              <a:t>2</a:t>
            </a:r>
            <a:r>
              <a:rPr lang="lv-LV" b="1" dirty="0">
                <a:solidFill>
                  <a:schemeClr val="tx1"/>
                </a:solidFill>
              </a:rPr>
              <a:t>, kas nonāk atmosfērā un vēl vairāk paaugstina </a:t>
            </a:r>
            <a:endParaRPr lang="lv-LV" b="1" dirty="0" smtClean="0">
              <a:solidFill>
                <a:schemeClr val="tx1"/>
              </a:solidFill>
            </a:endParaRPr>
          </a:p>
          <a:p>
            <a:pPr algn="ctr"/>
            <a:r>
              <a:rPr lang="lv-LV" b="1" dirty="0" smtClean="0">
                <a:solidFill>
                  <a:schemeClr val="tx1"/>
                </a:solidFill>
              </a:rPr>
              <a:t>SEG </a:t>
            </a:r>
            <a:r>
              <a:rPr lang="lv-LV" b="1" dirty="0">
                <a:solidFill>
                  <a:schemeClr val="tx1"/>
                </a:solidFill>
              </a:rPr>
              <a:t>līmeni atmosfērā</a:t>
            </a:r>
            <a:endParaRPr lang="lv-LV" b="1" dirty="0" smtClean="0">
              <a:solidFill>
                <a:schemeClr val="tx1"/>
              </a:solidFill>
            </a:endParaRPr>
          </a:p>
        </p:txBody>
      </p:sp>
      <p:sp>
        <p:nvSpPr>
          <p:cNvPr id="4" name="Rounded Rectangle 3"/>
          <p:cNvSpPr/>
          <p:nvPr/>
        </p:nvSpPr>
        <p:spPr>
          <a:xfrm>
            <a:off x="357134" y="3783264"/>
            <a:ext cx="5138355" cy="12922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Prognozētie </a:t>
            </a:r>
            <a:r>
              <a:rPr lang="lv-LV" b="1" dirty="0" smtClean="0">
                <a:solidFill>
                  <a:schemeClr val="tx1"/>
                </a:solidFill>
              </a:rPr>
              <a:t>«karstuma viļņi» </a:t>
            </a:r>
            <a:r>
              <a:rPr lang="lv-LV" b="1" dirty="0">
                <a:solidFill>
                  <a:schemeClr val="tx1"/>
                </a:solidFill>
              </a:rPr>
              <a:t>ietekmēs mežsaimniecību, jo, piemēram, </a:t>
            </a:r>
            <a:r>
              <a:rPr lang="lv-LV" b="1" dirty="0" smtClean="0">
                <a:solidFill>
                  <a:schemeClr val="tx1"/>
                </a:solidFill>
              </a:rPr>
              <a:t>2003.g. «karstuma viļņi» </a:t>
            </a:r>
            <a:r>
              <a:rPr lang="lv-LV" b="1" dirty="0">
                <a:solidFill>
                  <a:schemeClr val="tx1"/>
                </a:solidFill>
              </a:rPr>
              <a:t>būtiski samazināja meža augšanas produktivitāti daļā Eiropas</a:t>
            </a:r>
            <a:endParaRPr lang="lv-LV" b="1" dirty="0" smtClean="0">
              <a:solidFill>
                <a:schemeClr val="tx1"/>
              </a:solidFill>
            </a:endParaRPr>
          </a:p>
        </p:txBody>
      </p:sp>
      <p:sp>
        <p:nvSpPr>
          <p:cNvPr id="6" name="Title 1"/>
          <p:cNvSpPr txBox="1">
            <a:spLocks/>
          </p:cNvSpPr>
          <p:nvPr/>
        </p:nvSpPr>
        <p:spPr>
          <a:xfrm>
            <a:off x="2926311" y="725649"/>
            <a:ext cx="636550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Sausums paaugstinās ugunsbīstamības risku, un tiek prognozēts, ka palielināsies mežu ugunsgrēku skaits</a:t>
            </a:r>
            <a:endParaRPr lang="lv-LV" sz="2400" dirty="0" smtClean="0"/>
          </a:p>
        </p:txBody>
      </p:sp>
    </p:spTree>
    <p:extLst>
      <p:ext uri="{BB962C8B-B14F-4D97-AF65-F5344CB8AC3E}">
        <p14:creationId xmlns:p14="http://schemas.microsoft.com/office/powerpoint/2010/main" xmlns="" val="24810545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85948" y="1685107"/>
            <a:ext cx="10644051" cy="3766723"/>
            <a:chOff x="772885" y="1881052"/>
            <a:chExt cx="10644051" cy="3766723"/>
          </a:xfrm>
        </p:grpSpPr>
        <p:sp>
          <p:nvSpPr>
            <p:cNvPr id="3" name="Rectangle 2"/>
            <p:cNvSpPr/>
            <p:nvPr/>
          </p:nvSpPr>
          <p:spPr>
            <a:xfrm>
              <a:off x="772885" y="1881052"/>
              <a:ext cx="10644051" cy="376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Rectangle 6"/>
            <p:cNvSpPr/>
            <p:nvPr/>
          </p:nvSpPr>
          <p:spPr>
            <a:xfrm>
              <a:off x="5005256" y="4680605"/>
              <a:ext cx="3550920" cy="954107"/>
            </a:xfrm>
            <a:prstGeom prst="rect">
              <a:avLst/>
            </a:prstGeom>
            <a:solidFill>
              <a:schemeClr val="bg1"/>
            </a:solidFill>
          </p:spPr>
          <p:txBody>
            <a:bodyPr wrap="square">
              <a:spAutoFit/>
            </a:bodyPr>
            <a:lstStyle/>
            <a:p>
              <a:pPr marL="285750" indent="-285750">
                <a:buFont typeface="Arial" panose="020B0604020202020204" pitchFamily="34" charset="0"/>
                <a:buChar char="•"/>
              </a:pPr>
              <a:endParaRPr lang="lv-LV" sz="1400" b="1" dirty="0" smtClean="0"/>
            </a:p>
            <a:p>
              <a:pPr marL="285750" indent="-285750">
                <a:buFont typeface="Arial" panose="020B0604020202020204" pitchFamily="34" charset="0"/>
                <a:buChar char="•"/>
              </a:pPr>
              <a:r>
                <a:rPr lang="lv-LV" sz="1400" b="1" dirty="0"/>
                <a:t>↑↑ – ievērojams </a:t>
              </a:r>
              <a:r>
                <a:rPr lang="lv-LV" sz="1400" b="1" dirty="0" smtClean="0"/>
                <a:t>pieaugums</a:t>
              </a:r>
            </a:p>
            <a:p>
              <a:pPr marL="285750" indent="-285750">
                <a:buFont typeface="Arial" panose="020B0604020202020204" pitchFamily="34" charset="0"/>
                <a:buChar char="•"/>
              </a:pPr>
              <a:r>
                <a:rPr lang="lv-LV" sz="1400" b="1" dirty="0" smtClean="0"/>
                <a:t>↑ </a:t>
              </a:r>
              <a:r>
                <a:rPr lang="lv-LV" sz="1400" b="1" dirty="0"/>
                <a:t>– neliels </a:t>
              </a:r>
              <a:r>
                <a:rPr lang="lv-LV" sz="1400" b="1" dirty="0" smtClean="0"/>
                <a:t>pieaugums</a:t>
              </a:r>
              <a:endParaRPr lang="lv-LV" sz="1400" b="1" dirty="0"/>
            </a:p>
            <a:p>
              <a:pPr marL="285750" indent="-285750">
                <a:buFont typeface="Arial" panose="020B0604020202020204" pitchFamily="34" charset="0"/>
                <a:buChar char="•"/>
              </a:pPr>
              <a:r>
                <a:rPr lang="lv-LV" sz="1400" b="1" dirty="0" smtClean="0"/>
                <a:t>↓↓ </a:t>
              </a:r>
              <a:r>
                <a:rPr lang="lv-LV" sz="1400" b="1" dirty="0"/>
                <a:t>– ievērojams </a:t>
              </a:r>
              <a:r>
                <a:rPr lang="lv-LV" sz="1400" b="1" dirty="0" smtClean="0"/>
                <a:t>samazinājums</a:t>
              </a:r>
              <a:endParaRPr lang="lv-LV" sz="1400" b="1" dirty="0"/>
            </a:p>
          </p:txBody>
        </p:sp>
        <p:sp>
          <p:nvSpPr>
            <p:cNvPr id="8" name="Rectangle 7"/>
            <p:cNvSpPr/>
            <p:nvPr/>
          </p:nvSpPr>
          <p:spPr>
            <a:xfrm>
              <a:off x="7981409" y="4680605"/>
              <a:ext cx="3174270" cy="954107"/>
            </a:xfrm>
            <a:prstGeom prst="rect">
              <a:avLst/>
            </a:prstGeom>
            <a:solidFill>
              <a:schemeClr val="bg1"/>
            </a:solidFill>
          </p:spPr>
          <p:txBody>
            <a:bodyPr wrap="square">
              <a:spAutoFit/>
            </a:bodyPr>
            <a:lstStyle/>
            <a:p>
              <a:pPr marL="285750" indent="-285750">
                <a:buFont typeface="Arial" panose="020B0604020202020204" pitchFamily="34" charset="0"/>
                <a:buChar char="•"/>
              </a:pPr>
              <a:endParaRPr lang="lv-LV" sz="1400" b="1" dirty="0" smtClean="0"/>
            </a:p>
            <a:p>
              <a:pPr marL="285750" indent="-285750">
                <a:buFont typeface="Arial" panose="020B0604020202020204" pitchFamily="34" charset="0"/>
                <a:buChar char="•"/>
              </a:pPr>
              <a:r>
                <a:rPr lang="lv-LV" sz="1400" b="1" dirty="0" smtClean="0"/>
                <a:t>↓ – </a:t>
              </a:r>
              <a:r>
                <a:rPr lang="lv-LV" sz="1400" b="1" dirty="0"/>
                <a:t>neliels </a:t>
              </a:r>
              <a:r>
                <a:rPr lang="lv-LV" sz="1400" b="1" dirty="0" smtClean="0"/>
                <a:t>samazinājums</a:t>
              </a:r>
              <a:endParaRPr lang="lv-LV" sz="1400" b="1" dirty="0"/>
            </a:p>
            <a:p>
              <a:pPr marL="285750" indent="-285750">
                <a:buFont typeface="Arial" panose="020B0604020202020204" pitchFamily="34" charset="0"/>
                <a:buChar char="•"/>
              </a:pPr>
              <a:r>
                <a:rPr lang="lv-LV" sz="1400" b="1" dirty="0" smtClean="0"/>
                <a:t>○ – </a:t>
              </a:r>
              <a:r>
                <a:rPr lang="lv-LV" sz="1400" b="1" dirty="0"/>
                <a:t>izmaiņu nav vai </a:t>
              </a:r>
              <a:r>
                <a:rPr lang="lv-LV" sz="1400" b="1" dirty="0" smtClean="0"/>
                <a:t>tās </a:t>
              </a:r>
              <a:r>
                <a:rPr lang="lv-LV" sz="1400" b="1" dirty="0"/>
                <a:t>nav </a:t>
              </a:r>
              <a:r>
                <a:rPr lang="lv-LV" sz="1400" b="1" dirty="0" smtClean="0"/>
                <a:t>būtiskas</a:t>
              </a:r>
              <a:endParaRPr lang="lv-LV" sz="1400" b="1" dirty="0"/>
            </a:p>
            <a:p>
              <a:pPr marL="285750" indent="-285750">
                <a:buFont typeface="Arial" panose="020B0604020202020204" pitchFamily="34" charset="0"/>
                <a:buChar char="•"/>
              </a:pPr>
              <a:r>
                <a:rPr lang="lv-LV" sz="1400" b="1" dirty="0"/>
                <a:t>x</a:t>
              </a:r>
              <a:r>
                <a:rPr lang="lv-LV" sz="1400" b="1" dirty="0" smtClean="0"/>
                <a:t> – </a:t>
              </a:r>
              <a:r>
                <a:rPr lang="lv-LV" sz="1400" b="1" dirty="0"/>
                <a:t>nav </a:t>
              </a:r>
              <a:r>
                <a:rPr lang="lv-LV" sz="1400" b="1" dirty="0" smtClean="0"/>
                <a:t>datu</a:t>
              </a:r>
              <a:endParaRPr lang="lv-LV" sz="1400" b="1" dirty="0"/>
            </a:p>
          </p:txBody>
        </p:sp>
      </p:grpSp>
      <p:graphicFrame>
        <p:nvGraphicFramePr>
          <p:cNvPr id="4" name="Table 3"/>
          <p:cNvGraphicFramePr>
            <a:graphicFrameLocks noGrp="1"/>
          </p:cNvGraphicFramePr>
          <p:nvPr>
            <p:extLst>
              <p:ext uri="{D42A27DB-BD31-4B8C-83A1-F6EECF244321}">
                <p14:modId xmlns:p14="http://schemas.microsoft.com/office/powerpoint/2010/main" xmlns="" val="3622733527"/>
              </p:ext>
            </p:extLst>
          </p:nvPr>
        </p:nvGraphicFramePr>
        <p:xfrm>
          <a:off x="851263" y="1770015"/>
          <a:ext cx="10515601" cy="2926080"/>
        </p:xfrm>
        <a:graphic>
          <a:graphicData uri="http://schemas.openxmlformats.org/drawingml/2006/table">
            <a:tbl>
              <a:tblPr/>
              <a:tblGrid>
                <a:gridCol w="4162424">
                  <a:extLst>
                    <a:ext uri="{9D8B030D-6E8A-4147-A177-3AD203B41FA5}">
                      <a16:colId xmlns:a16="http://schemas.microsoft.com/office/drawing/2014/main" xmlns="" val="3246184635"/>
                    </a:ext>
                  </a:extLst>
                </a:gridCol>
                <a:gridCol w="985838">
                  <a:extLst>
                    <a:ext uri="{9D8B030D-6E8A-4147-A177-3AD203B41FA5}">
                      <a16:colId xmlns:a16="http://schemas.microsoft.com/office/drawing/2014/main" xmlns="" val="2606107316"/>
                    </a:ext>
                  </a:extLst>
                </a:gridCol>
                <a:gridCol w="876300">
                  <a:extLst>
                    <a:ext uri="{9D8B030D-6E8A-4147-A177-3AD203B41FA5}">
                      <a16:colId xmlns:a16="http://schemas.microsoft.com/office/drawing/2014/main" xmlns="" val="2248361603"/>
                    </a:ext>
                  </a:extLst>
                </a:gridCol>
                <a:gridCol w="876300">
                  <a:extLst>
                    <a:ext uri="{9D8B030D-6E8A-4147-A177-3AD203B41FA5}">
                      <a16:colId xmlns:a16="http://schemas.microsoft.com/office/drawing/2014/main" xmlns="" val="3851109203"/>
                    </a:ext>
                  </a:extLst>
                </a:gridCol>
                <a:gridCol w="985838">
                  <a:extLst>
                    <a:ext uri="{9D8B030D-6E8A-4147-A177-3AD203B41FA5}">
                      <a16:colId xmlns:a16="http://schemas.microsoft.com/office/drawing/2014/main" xmlns="" val="3498279226"/>
                    </a:ext>
                  </a:extLst>
                </a:gridCol>
                <a:gridCol w="876300">
                  <a:extLst>
                    <a:ext uri="{9D8B030D-6E8A-4147-A177-3AD203B41FA5}">
                      <a16:colId xmlns:a16="http://schemas.microsoft.com/office/drawing/2014/main" xmlns="" val="244783794"/>
                    </a:ext>
                  </a:extLst>
                </a:gridCol>
                <a:gridCol w="766763">
                  <a:extLst>
                    <a:ext uri="{9D8B030D-6E8A-4147-A177-3AD203B41FA5}">
                      <a16:colId xmlns:a16="http://schemas.microsoft.com/office/drawing/2014/main" xmlns="" val="2201772108"/>
                    </a:ext>
                  </a:extLst>
                </a:gridCol>
                <a:gridCol w="985838">
                  <a:extLst>
                    <a:ext uri="{9D8B030D-6E8A-4147-A177-3AD203B41FA5}">
                      <a16:colId xmlns:a16="http://schemas.microsoft.com/office/drawing/2014/main" xmlns="" val="3375117034"/>
                    </a:ext>
                  </a:extLst>
                </a:gridCol>
              </a:tblGrid>
              <a:tr h="331470">
                <a:tc rowSpan="2">
                  <a:txBody>
                    <a:bodyPr/>
                    <a:lstStyle/>
                    <a:p>
                      <a:pPr algn="ctr"/>
                      <a:r>
                        <a:rPr lang="lv-LV" sz="1800" b="1" dirty="0" smtClean="0">
                          <a:effectLst/>
                        </a:rPr>
                        <a:t>Klimata </a:t>
                      </a:r>
                      <a:r>
                        <a:rPr lang="lv-LV" sz="1800" b="1" dirty="0">
                          <a:effectLst/>
                        </a:rPr>
                        <a:t>pārmaiņu </a:t>
                      </a:r>
                      <a:r>
                        <a:rPr lang="lv-LV" sz="1800" b="1" dirty="0" smtClean="0">
                          <a:effectLst/>
                        </a:rPr>
                        <a:t>ietekme</a:t>
                      </a: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gridSpan="7">
                  <a:txBody>
                    <a:bodyPr/>
                    <a:lstStyle/>
                    <a:p>
                      <a:pPr algn="ctr"/>
                      <a:r>
                        <a:rPr lang="lv-LV" sz="1800" b="1" dirty="0" smtClean="0">
                          <a:effectLst/>
                        </a:rPr>
                        <a:t>Valsts</a:t>
                      </a:r>
                      <a:endParaRPr lang="lv-LV" sz="1800" b="1"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hMerge="1">
                  <a:txBody>
                    <a:bodyPr/>
                    <a:lstStyle/>
                    <a:p>
                      <a:pPr algn="ct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hMerge="1">
                  <a:txBody>
                    <a:bodyPr/>
                    <a:lstStyle/>
                    <a:p>
                      <a:pPr algn="ct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hMerge="1">
                  <a:txBody>
                    <a:bodyPr/>
                    <a:lstStyle/>
                    <a:p>
                      <a:pPr algn="ct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hMerge="1">
                  <a:txBody>
                    <a:bodyPr/>
                    <a:lstStyle/>
                    <a:p>
                      <a:pPr algn="ct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hMerge="1">
                  <a:txBody>
                    <a:bodyPr/>
                    <a:lstStyle/>
                    <a:p>
                      <a:pPr algn="ct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hMerge="1">
                  <a:txBody>
                    <a:bodyPr/>
                    <a:lstStyle/>
                    <a:p>
                      <a:pPr algn="ctr"/>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extLst>
                  <a:ext uri="{0D108BD9-81ED-4DB2-BD59-A6C34878D82A}">
                    <a16:rowId xmlns:a16="http://schemas.microsoft.com/office/drawing/2014/main" xmlns="" val="4105417466"/>
                  </a:ext>
                </a:extLst>
              </a:tr>
              <a:tr h="331470">
                <a:tc vMerge="1">
                  <a:txBody>
                    <a:bodyPr/>
                    <a:lstStyle/>
                    <a:p>
                      <a:pPr algn="l"/>
                      <a:endParaRPr lang="lv-LV" sz="180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a:txBody>
                    <a:bodyPr/>
                    <a:lstStyle/>
                    <a:p>
                      <a:pPr algn="ctr"/>
                      <a:r>
                        <a:rPr lang="lv-LV" sz="1800" b="1">
                          <a:effectLst/>
                        </a:rPr>
                        <a:t>Zviedrija</a:t>
                      </a:r>
                      <a:endParaRPr lang="lv-LV" sz="180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a:txBody>
                    <a:bodyPr/>
                    <a:lstStyle/>
                    <a:p>
                      <a:pPr algn="ctr"/>
                      <a:r>
                        <a:rPr lang="lv-LV" sz="1800" b="1">
                          <a:effectLst/>
                        </a:rPr>
                        <a:t>Somija</a:t>
                      </a:r>
                      <a:endParaRPr lang="lv-LV" sz="180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a:txBody>
                    <a:bodyPr/>
                    <a:lstStyle/>
                    <a:p>
                      <a:pPr algn="ctr"/>
                      <a:r>
                        <a:rPr lang="lv-LV" sz="1800" b="1">
                          <a:effectLst/>
                        </a:rPr>
                        <a:t>Igaunija</a:t>
                      </a:r>
                      <a:endParaRPr lang="lv-LV" sz="180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a:txBody>
                    <a:bodyPr/>
                    <a:lstStyle/>
                    <a:p>
                      <a:pPr algn="ctr"/>
                      <a:r>
                        <a:rPr lang="lv-LV" sz="1800" b="1" dirty="0">
                          <a:solidFill>
                            <a:schemeClr val="bg1"/>
                          </a:solidFill>
                          <a:effectLst/>
                        </a:rPr>
                        <a:t>Latvija</a:t>
                      </a:r>
                      <a:endParaRPr lang="lv-LV" sz="1800" dirty="0">
                        <a:solidFill>
                          <a:schemeClr val="bg1"/>
                        </a:solidFill>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00000"/>
                    </a:solidFill>
                  </a:tcPr>
                </a:tc>
                <a:tc>
                  <a:txBody>
                    <a:bodyPr/>
                    <a:lstStyle/>
                    <a:p>
                      <a:pPr algn="ctr"/>
                      <a:r>
                        <a:rPr lang="lv-LV" sz="1800" b="1">
                          <a:effectLst/>
                        </a:rPr>
                        <a:t>Lietuva</a:t>
                      </a:r>
                      <a:endParaRPr lang="lv-LV" sz="180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a:txBody>
                    <a:bodyPr/>
                    <a:lstStyle/>
                    <a:p>
                      <a:pPr algn="ctr"/>
                      <a:r>
                        <a:rPr lang="lv-LV" sz="1800" b="1">
                          <a:effectLst/>
                        </a:rPr>
                        <a:t>Krievija</a:t>
                      </a:r>
                      <a:endParaRPr lang="lv-LV" sz="180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tc>
                  <a:txBody>
                    <a:bodyPr/>
                    <a:lstStyle/>
                    <a:p>
                      <a:pPr algn="ctr"/>
                      <a:r>
                        <a:rPr lang="lv-LV" sz="1800" b="1">
                          <a:effectLst/>
                        </a:rPr>
                        <a:t>Vācija</a:t>
                      </a:r>
                      <a:endParaRPr lang="lv-LV" sz="180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B6DD6C"/>
                    </a:solidFill>
                  </a:tcPr>
                </a:tc>
                <a:extLst>
                  <a:ext uri="{0D108BD9-81ED-4DB2-BD59-A6C34878D82A}">
                    <a16:rowId xmlns:a16="http://schemas.microsoft.com/office/drawing/2014/main" xmlns="" val="626998180"/>
                  </a:ext>
                </a:extLst>
              </a:tr>
              <a:tr h="331470">
                <a:tc>
                  <a:txBody>
                    <a:bodyPr/>
                    <a:lstStyle/>
                    <a:p>
                      <a:r>
                        <a:rPr lang="lv-LV" sz="1800" b="1" dirty="0">
                          <a:effectLst/>
                        </a:rPr>
                        <a:t>Meža platības</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extLst>
                  <a:ext uri="{0D108BD9-81ED-4DB2-BD59-A6C34878D82A}">
                    <a16:rowId xmlns:a16="http://schemas.microsoft.com/office/drawing/2014/main" xmlns="" val="2592485345"/>
                  </a:ext>
                </a:extLst>
              </a:tr>
              <a:tr h="331470">
                <a:tc>
                  <a:txBody>
                    <a:bodyPr/>
                    <a:lstStyle/>
                    <a:p>
                      <a:r>
                        <a:rPr lang="lv-LV" sz="1800" b="1" dirty="0">
                          <a:effectLst/>
                        </a:rPr>
                        <a:t>Meža ugunsgrēku risks</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D8EDA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extLst>
                  <a:ext uri="{0D108BD9-81ED-4DB2-BD59-A6C34878D82A}">
                    <a16:rowId xmlns:a16="http://schemas.microsoft.com/office/drawing/2014/main" xmlns="" val="2214812351"/>
                  </a:ext>
                </a:extLst>
              </a:tr>
              <a:tr h="331470">
                <a:tc>
                  <a:txBody>
                    <a:bodyPr/>
                    <a:lstStyle/>
                    <a:p>
                      <a:r>
                        <a:rPr lang="lv-LV" sz="1800" b="1" dirty="0">
                          <a:effectLst/>
                        </a:rPr>
                        <a:t>Sala periodi pēc pumpuru izplaukšanas</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extLst>
                  <a:ext uri="{0D108BD9-81ED-4DB2-BD59-A6C34878D82A}">
                    <a16:rowId xmlns:a16="http://schemas.microsoft.com/office/drawing/2014/main" xmlns="" val="722538256"/>
                  </a:ext>
                </a:extLst>
              </a:tr>
              <a:tr h="331470">
                <a:tc>
                  <a:txBody>
                    <a:bodyPr/>
                    <a:lstStyle/>
                    <a:p>
                      <a:r>
                        <a:rPr lang="lv-LV" sz="1800" b="1" dirty="0">
                          <a:effectLst/>
                        </a:rPr>
                        <a:t>Egļu mizgraužu uzbrukumi</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D8EDA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extLst>
                  <a:ext uri="{0D108BD9-81ED-4DB2-BD59-A6C34878D82A}">
                    <a16:rowId xmlns:a16="http://schemas.microsoft.com/office/drawing/2014/main" xmlns="" val="2780765772"/>
                  </a:ext>
                </a:extLst>
              </a:tr>
              <a:tr h="605790">
                <a:tc>
                  <a:txBody>
                    <a:bodyPr/>
                    <a:lstStyle/>
                    <a:p>
                      <a:r>
                        <a:rPr lang="lv-LV" sz="1800" b="1" dirty="0" smtClean="0">
                          <a:effectLst/>
                        </a:rPr>
                        <a:t>Ekosistēmas </a:t>
                      </a:r>
                      <a:r>
                        <a:rPr lang="lv-LV" sz="1800" b="1" dirty="0">
                          <a:effectLst/>
                        </a:rPr>
                        <a:t>primārā neto </a:t>
                      </a:r>
                      <a:r>
                        <a:rPr lang="lv-LV" sz="1800" b="1" dirty="0" smtClean="0">
                          <a:effectLst/>
                        </a:rPr>
                        <a:t>produkcija no </a:t>
                      </a:r>
                      <a:r>
                        <a:rPr lang="lv-LV" sz="1800" b="1" dirty="0">
                          <a:effectLst/>
                        </a:rPr>
                        <a:t>kokmateriāliem </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lv-LV" sz="1800" b="0" dirty="0" smtClean="0">
                          <a:effectLst/>
                        </a:rPr>
                        <a:t>x</a:t>
                      </a:r>
                      <a:endParaRPr lang="lv-LV" sz="1800" b="0" dirty="0">
                        <a:effectLst/>
                      </a:endParaRP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xmlns="" val="2904276295"/>
                  </a:ext>
                </a:extLst>
              </a:tr>
              <a:tr h="331470">
                <a:tc>
                  <a:txBody>
                    <a:bodyPr/>
                    <a:lstStyle/>
                    <a:p>
                      <a:r>
                        <a:rPr lang="lv-LV" sz="1800" b="1" dirty="0" smtClean="0">
                          <a:effectLst/>
                        </a:rPr>
                        <a:t>Ekosistēmas </a:t>
                      </a:r>
                      <a:r>
                        <a:rPr lang="lv-LV" sz="1800" b="1" dirty="0">
                          <a:effectLst/>
                        </a:rPr>
                        <a:t>primārā neto produkcija</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D8EDAF"/>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66FF66"/>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9900"/>
                    </a:solidFill>
                  </a:tcPr>
                </a:tc>
                <a:tc>
                  <a:txBody>
                    <a:bodyPr/>
                    <a:lstStyle/>
                    <a:p>
                      <a:pPr algn="ctr"/>
                      <a:r>
                        <a:rPr lang="lv-LV" sz="1800" b="1" dirty="0">
                          <a:effectLst/>
                        </a:rPr>
                        <a:t>↓ </a:t>
                      </a:r>
                    </a:p>
                  </a:txBody>
                  <a:tcPr marL="28575" marR="28575" marT="28575"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C000"/>
                    </a:solidFill>
                  </a:tcPr>
                </a:tc>
                <a:extLst>
                  <a:ext uri="{0D108BD9-81ED-4DB2-BD59-A6C34878D82A}">
                    <a16:rowId xmlns:a16="http://schemas.microsoft.com/office/drawing/2014/main" xmlns="" val="4170951801"/>
                  </a:ext>
                </a:extLst>
              </a:tr>
            </a:tbl>
          </a:graphicData>
        </a:graphic>
      </p:graphicFrame>
      <p:sp>
        <p:nvSpPr>
          <p:cNvPr id="6" name="Title 1"/>
          <p:cNvSpPr txBox="1">
            <a:spLocks/>
          </p:cNvSpPr>
          <p:nvPr/>
        </p:nvSpPr>
        <p:spPr>
          <a:xfrm>
            <a:off x="2423601" y="413844"/>
            <a:ext cx="7368743"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mainības ietekme </a:t>
            </a:r>
            <a:r>
              <a:rPr lang="lv-LV" sz="2400" b="1" dirty="0" smtClean="0"/>
              <a:t>uz mežsaimniecību </a:t>
            </a:r>
            <a:r>
              <a:rPr lang="lv-LV" sz="2400" dirty="0" smtClean="0"/>
              <a:t>Baltijas </a:t>
            </a:r>
            <a:r>
              <a:rPr lang="lv-LV" sz="2400" dirty="0"/>
              <a:t>reģiona </a:t>
            </a:r>
            <a:r>
              <a:rPr lang="lv-LV" sz="2400" dirty="0" smtClean="0"/>
              <a:t>valstīs – konstatēto ietekmes scenāriju perspektīvas apkopojums </a:t>
            </a:r>
          </a:p>
        </p:txBody>
      </p:sp>
      <p:sp>
        <p:nvSpPr>
          <p:cNvPr id="11" name="Rounded Rectangle 10"/>
          <p:cNvSpPr/>
          <p:nvPr/>
        </p:nvSpPr>
        <p:spPr>
          <a:xfrm>
            <a:off x="483327" y="5540997"/>
            <a:ext cx="11247120"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Kopumā </a:t>
            </a:r>
            <a:r>
              <a:rPr lang="lv-LV" b="1" dirty="0">
                <a:solidFill>
                  <a:schemeClr val="tx1"/>
                </a:solidFill>
              </a:rPr>
              <a:t>tiek prognozēts, ka klimata pārmaiņu ietekme uz mežsaimniecību Eiropas Z</a:t>
            </a:r>
            <a:r>
              <a:rPr lang="lv-LV" b="1" dirty="0" smtClean="0">
                <a:solidFill>
                  <a:schemeClr val="tx1"/>
                </a:solidFill>
              </a:rPr>
              <a:t> </a:t>
            </a:r>
            <a:r>
              <a:rPr lang="lv-LV" b="1" dirty="0">
                <a:solidFill>
                  <a:schemeClr val="tx1"/>
                </a:solidFill>
              </a:rPr>
              <a:t>daļā lielākoties būs pozitīva, tomēr veiksmīgai mežsaimniecības darbībai svarīgi ir ievērot meža pielāgošanās apsaimniekošanu, kas ietver </a:t>
            </a:r>
            <a:endParaRPr lang="lv-LV" b="1" dirty="0" smtClean="0">
              <a:solidFill>
                <a:schemeClr val="tx1"/>
              </a:solidFill>
            </a:endParaRPr>
          </a:p>
          <a:p>
            <a:pPr algn="ctr"/>
            <a:r>
              <a:rPr lang="lv-LV" b="1" dirty="0" smtClean="0">
                <a:solidFill>
                  <a:schemeClr val="tx1"/>
                </a:solidFill>
              </a:rPr>
              <a:t>praksi </a:t>
            </a:r>
            <a:r>
              <a:rPr lang="lv-LV" b="1" dirty="0">
                <a:solidFill>
                  <a:schemeClr val="tx1"/>
                </a:solidFill>
              </a:rPr>
              <a:t>audzēt klimatam atbilstošas sugas, mainīt retināšanas un ciršanas laikus</a:t>
            </a:r>
            <a:endParaRPr lang="lv-LV" b="1" dirty="0" smtClean="0">
              <a:solidFill>
                <a:schemeClr val="tx1"/>
              </a:solidFill>
            </a:endParaRPr>
          </a:p>
        </p:txBody>
      </p:sp>
    </p:spTree>
    <p:extLst>
      <p:ext uri="{BB962C8B-B14F-4D97-AF65-F5344CB8AC3E}">
        <p14:creationId xmlns:p14="http://schemas.microsoft.com/office/powerpoint/2010/main" xmlns="" val="526615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8_Atteli\8830924020_06920149f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66446"/>
            <a:ext cx="7137647" cy="47593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840285" y="2906658"/>
            <a:ext cx="4968539" cy="7182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īstermiņa traucējumi var radīt lielu risku un neatgriezeniskus bojājumus mežaudzēm</a:t>
            </a:r>
            <a:endParaRPr lang="lv-LV" b="1" dirty="0" smtClean="0">
              <a:solidFill>
                <a:schemeClr val="tx1"/>
              </a:solidFill>
            </a:endParaRPr>
          </a:p>
        </p:txBody>
      </p:sp>
      <p:sp>
        <p:nvSpPr>
          <p:cNvPr id="5" name="Rounded Rectangle 4"/>
          <p:cNvSpPr/>
          <p:nvPr/>
        </p:nvSpPr>
        <p:spPr>
          <a:xfrm>
            <a:off x="6840285" y="4037327"/>
            <a:ext cx="4968539" cy="7335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Pareiza meža apsaimniekošana produktivitāti ietekmēs daudz vairāk nekā klimata pārmaiņas</a:t>
            </a:r>
            <a:endParaRPr lang="lv-LV" b="1" dirty="0" smtClean="0">
              <a:solidFill>
                <a:schemeClr val="tx1"/>
              </a:solidFill>
            </a:endParaRPr>
          </a:p>
        </p:txBody>
      </p:sp>
      <p:sp>
        <p:nvSpPr>
          <p:cNvPr id="6" name="Title 1"/>
          <p:cNvSpPr txBox="1">
            <a:spLocks/>
          </p:cNvSpPr>
          <p:nvPr/>
        </p:nvSpPr>
        <p:spPr>
          <a:xfrm>
            <a:off x="1018905" y="604925"/>
            <a:ext cx="10178142"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sekas mežos var būt </a:t>
            </a:r>
            <a:r>
              <a:rPr lang="lv-LV" sz="2400" b="1" dirty="0"/>
              <a:t>ilgtermiņa</a:t>
            </a:r>
            <a:r>
              <a:rPr lang="lv-LV" sz="2400" dirty="0"/>
              <a:t> (sugu migrācija) vai arī </a:t>
            </a:r>
            <a:r>
              <a:rPr lang="lv-LV" sz="2400" b="1" dirty="0"/>
              <a:t>īstermiņa</a:t>
            </a:r>
            <a:r>
              <a:rPr lang="lv-LV" sz="2400" dirty="0"/>
              <a:t> (kaitēkļu invāzija, meža ugunsgrēki, vētras un spēcīgi vēji), kas nākotnē tiek prognozētas biežākas un intensīvākas</a:t>
            </a:r>
            <a:endParaRPr lang="lv-LV" sz="2400" dirty="0" smtClean="0"/>
          </a:p>
        </p:txBody>
      </p:sp>
    </p:spTree>
    <p:extLst>
      <p:ext uri="{BB962C8B-B14F-4D97-AF65-F5344CB8AC3E}">
        <p14:creationId xmlns:p14="http://schemas.microsoft.com/office/powerpoint/2010/main" xmlns="" val="265500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8_Atteli\22938729250_2d0867259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669788" y="0"/>
            <a:ext cx="5143225"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1" name="Group 20"/>
          <p:cNvGrpSpPr/>
          <p:nvPr/>
        </p:nvGrpSpPr>
        <p:grpSpPr>
          <a:xfrm>
            <a:off x="286177" y="527420"/>
            <a:ext cx="6740434" cy="5995852"/>
            <a:chOff x="2325189" y="274319"/>
            <a:chExt cx="6740434" cy="5995852"/>
          </a:xfrm>
        </p:grpSpPr>
        <p:sp>
          <p:nvSpPr>
            <p:cNvPr id="4" name="Rectangle 3"/>
            <p:cNvSpPr/>
            <p:nvPr/>
          </p:nvSpPr>
          <p:spPr>
            <a:xfrm>
              <a:off x="2325189" y="274319"/>
              <a:ext cx="6740434" cy="5995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051" name="Picture 4" descr="The USA-NPN consists of four tiers - locally intensive sites, spatiallyextensive networks, volunteer and education networks, and remote sensingproduct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438"/>
            <a:stretch/>
          </p:blipFill>
          <p:spPr bwMode="auto">
            <a:xfrm>
              <a:off x="3023046" y="407807"/>
              <a:ext cx="5388562" cy="5770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rapezoid 2"/>
            <p:cNvSpPr/>
            <p:nvPr/>
          </p:nvSpPr>
          <p:spPr>
            <a:xfrm>
              <a:off x="4258490" y="3069206"/>
              <a:ext cx="2916000" cy="900000"/>
            </a:xfrm>
            <a:prstGeom prst="trapezoid">
              <a:avLst>
                <a:gd name="adj" fmla="val 562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Isosceles Triangle 7"/>
            <p:cNvSpPr/>
            <p:nvPr/>
          </p:nvSpPr>
          <p:spPr>
            <a:xfrm>
              <a:off x="3657599" y="4010078"/>
              <a:ext cx="1201784" cy="1058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Rectangle 10"/>
            <p:cNvSpPr/>
            <p:nvPr/>
          </p:nvSpPr>
          <p:spPr>
            <a:xfrm>
              <a:off x="4258490" y="4021459"/>
              <a:ext cx="1175659" cy="10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30" name="Picture 6" descr="http://thumbs.dreamstime.com/t/vector-collection-leaf-silhouettes-illustration-4509608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6937" y="4010077"/>
              <a:ext cx="1043999" cy="104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image.freepik.com/free-vector/europ-map_732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34251" y="3094659"/>
              <a:ext cx="1382491" cy="87454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ounded Rectangle 15"/>
            <p:cNvSpPr/>
            <p:nvPr/>
          </p:nvSpPr>
          <p:spPr>
            <a:xfrm>
              <a:off x="2939387" y="4240218"/>
              <a:ext cx="1314879" cy="5980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Herbāriju materiāli</a:t>
              </a:r>
            </a:p>
          </p:txBody>
        </p:sp>
        <p:sp>
          <p:nvSpPr>
            <p:cNvPr id="17" name="Rounded Rectangle 16"/>
            <p:cNvSpPr/>
            <p:nvPr/>
          </p:nvSpPr>
          <p:spPr>
            <a:xfrm>
              <a:off x="7450848" y="5275155"/>
              <a:ext cx="1314879" cy="5980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Satelītu dati</a:t>
              </a:r>
            </a:p>
          </p:txBody>
        </p:sp>
        <p:sp>
          <p:nvSpPr>
            <p:cNvPr id="18" name="Rounded Rectangle 17"/>
            <p:cNvSpPr/>
            <p:nvPr/>
          </p:nvSpPr>
          <p:spPr>
            <a:xfrm>
              <a:off x="7085152" y="4233062"/>
              <a:ext cx="1314879" cy="5980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Lauka pētījumi</a:t>
              </a:r>
            </a:p>
          </p:txBody>
        </p:sp>
        <p:sp>
          <p:nvSpPr>
            <p:cNvPr id="20" name="Rounded Rectangle 19"/>
            <p:cNvSpPr/>
            <p:nvPr/>
          </p:nvSpPr>
          <p:spPr>
            <a:xfrm>
              <a:off x="6321221" y="2339249"/>
              <a:ext cx="1620996" cy="5980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Digitālās fotogrāfijas</a:t>
              </a:r>
            </a:p>
          </p:txBody>
        </p:sp>
        <p:cxnSp>
          <p:nvCxnSpPr>
            <p:cNvPr id="14" name="Straight Connector 13"/>
            <p:cNvCxnSpPr/>
            <p:nvPr/>
          </p:nvCxnSpPr>
          <p:spPr>
            <a:xfrm>
              <a:off x="4254056" y="3985260"/>
              <a:ext cx="2916000" cy="0"/>
            </a:xfrm>
            <a:prstGeom prst="line">
              <a:avLst/>
            </a:prstGeom>
            <a:ln w="571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09232" y="3064770"/>
              <a:ext cx="1944000"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730136" y="2669595"/>
              <a:ext cx="2360423" cy="11666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Modelēšana un agrometeoroloģiskās stacijas / </a:t>
              </a:r>
              <a:r>
                <a:rPr lang="lv-LV" b="1" dirty="0" err="1" smtClean="0">
                  <a:solidFill>
                    <a:schemeClr val="tx1"/>
                  </a:solidFill>
                </a:rPr>
                <a:t>fenoloģiskie</a:t>
              </a:r>
              <a:r>
                <a:rPr lang="lv-LV" b="1" dirty="0" smtClean="0">
                  <a:solidFill>
                    <a:schemeClr val="tx1"/>
                  </a:solidFill>
                </a:rPr>
                <a:t> dārzi</a:t>
              </a:r>
            </a:p>
          </p:txBody>
        </p:sp>
        <p:cxnSp>
          <p:nvCxnSpPr>
            <p:cNvPr id="25" name="Straight Connector 24"/>
            <p:cNvCxnSpPr>
              <a:stCxn id="8" idx="2"/>
            </p:cNvCxnSpPr>
            <p:nvPr/>
          </p:nvCxnSpPr>
          <p:spPr>
            <a:xfrm flipV="1">
              <a:off x="3657599" y="5048362"/>
              <a:ext cx="4121622" cy="20026"/>
            </a:xfrm>
            <a:prstGeom prst="line">
              <a:avLst/>
            </a:prstGeom>
            <a:ln w="5715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8" name="Title 1"/>
          <p:cNvSpPr txBox="1">
            <a:spLocks/>
          </p:cNvSpPr>
          <p:nvPr/>
        </p:nvSpPr>
        <p:spPr>
          <a:xfrm>
            <a:off x="4872362" y="970902"/>
            <a:ext cx="4080517" cy="10048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Dabas novērojumu veikšanas metodes</a:t>
            </a:r>
          </a:p>
        </p:txBody>
      </p:sp>
      <p:sp>
        <p:nvSpPr>
          <p:cNvPr id="22" name="Rectangle 21"/>
          <p:cNvSpPr/>
          <p:nvPr/>
        </p:nvSpPr>
        <p:spPr>
          <a:xfrm>
            <a:off x="8641985" y="6627168"/>
            <a:ext cx="3172690" cy="230832"/>
          </a:xfrm>
          <a:prstGeom prst="rect">
            <a:avLst/>
          </a:prstGeom>
        </p:spPr>
        <p:txBody>
          <a:bodyPr wrap="square">
            <a:spAutoFit/>
          </a:bodyPr>
          <a:lstStyle/>
          <a:p>
            <a:pPr algn="r"/>
            <a:r>
              <a:rPr lang="lv-LV" sz="900" dirty="0" err="1" smtClean="0">
                <a:solidFill>
                  <a:schemeClr val="bg1">
                    <a:lumMod val="50000"/>
                  </a:schemeClr>
                </a:solidFill>
              </a:rPr>
              <a:t>Flickr</a:t>
            </a:r>
            <a:r>
              <a:rPr lang="lv-LV" sz="900" dirty="0" smtClean="0">
                <a:solidFill>
                  <a:schemeClr val="bg1">
                    <a:lumMod val="50000"/>
                  </a:schemeClr>
                </a:solidFill>
              </a:rPr>
              <a:t>: Māris </a:t>
            </a:r>
            <a:r>
              <a:rPr lang="lv-LV" sz="900" dirty="0" err="1" smtClean="0">
                <a:solidFill>
                  <a:schemeClr val="bg1">
                    <a:lumMod val="50000"/>
                  </a:schemeClr>
                </a:solidFill>
              </a:rPr>
              <a:t>Pehlaks</a:t>
            </a:r>
            <a:r>
              <a:rPr lang="lv-LV" sz="900" dirty="0" smtClean="0">
                <a:solidFill>
                  <a:schemeClr val="bg1">
                    <a:lumMod val="50000"/>
                  </a:schemeClr>
                </a:solidFill>
              </a:rPr>
              <a:t> </a:t>
            </a:r>
            <a:endParaRPr lang="lv-LV" sz="900" dirty="0">
              <a:solidFill>
                <a:schemeClr val="bg1">
                  <a:lumMod val="50000"/>
                </a:schemeClr>
              </a:solidFill>
            </a:endParaRPr>
          </a:p>
        </p:txBody>
      </p:sp>
    </p:spTree>
    <p:extLst>
      <p:ext uri="{BB962C8B-B14F-4D97-AF65-F5344CB8AC3E}">
        <p14:creationId xmlns:p14="http://schemas.microsoft.com/office/powerpoint/2010/main" xmlns="" val="520144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r="6857"/>
          <a:stretch/>
        </p:blipFill>
        <p:spPr>
          <a:xfrm rot="5400000">
            <a:off x="1508965" y="977159"/>
            <a:ext cx="6858001" cy="4903681"/>
          </a:xfrm>
          <a:prstGeom prst="rect">
            <a:avLst/>
          </a:prstGeom>
        </p:spPr>
      </p:pic>
      <p:grpSp>
        <p:nvGrpSpPr>
          <p:cNvPr id="3" name="Group 2"/>
          <p:cNvGrpSpPr/>
          <p:nvPr/>
        </p:nvGrpSpPr>
        <p:grpSpPr>
          <a:xfrm>
            <a:off x="100145" y="1946367"/>
            <a:ext cx="2838994" cy="4353126"/>
            <a:chOff x="452846" y="1946367"/>
            <a:chExt cx="2838994" cy="4353126"/>
          </a:xfrm>
        </p:grpSpPr>
        <p:sp>
          <p:nvSpPr>
            <p:cNvPr id="2" name="Rectangle 1"/>
            <p:cNvSpPr/>
            <p:nvPr/>
          </p:nvSpPr>
          <p:spPr>
            <a:xfrm>
              <a:off x="452846" y="1946367"/>
              <a:ext cx="2838994" cy="435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8499" t="18646" r="11211" b="15761"/>
            <a:stretch/>
          </p:blipFill>
          <p:spPr bwMode="auto">
            <a:xfrm>
              <a:off x="705236" y="3892667"/>
              <a:ext cx="2399368" cy="163292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048"/>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3020" t="27331" r="54070" b="29536"/>
            <a:stretch/>
          </p:blipFill>
          <p:spPr bwMode="auto">
            <a:xfrm>
              <a:off x="522516" y="2062461"/>
              <a:ext cx="2529836" cy="186203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452847" y="5560828"/>
              <a:ext cx="2838993" cy="738664"/>
            </a:xfrm>
            <a:prstGeom prst="rect">
              <a:avLst/>
            </a:prstGeom>
          </p:spPr>
          <p:txBody>
            <a:bodyPr wrap="square">
              <a:spAutoFit/>
            </a:bodyPr>
            <a:lstStyle/>
            <a:p>
              <a:r>
                <a:rPr lang="lv-LV" sz="1400" b="1" dirty="0"/>
                <a:t>Ķiršu ziedēšanas sākuma iestāšanas laiks Kioto, Japānā, sākot no </a:t>
              </a:r>
              <a:r>
                <a:rPr lang="lv-LV" sz="1400" b="1" dirty="0" smtClean="0"/>
                <a:t>705.g. </a:t>
              </a:r>
              <a:r>
                <a:rPr lang="lv-LV" sz="1400" dirty="0" smtClean="0"/>
                <a:t>(uz </a:t>
              </a:r>
              <a:r>
                <a:rPr lang="lv-LV" sz="1400" dirty="0"/>
                <a:t>y ass – diena no gada </a:t>
              </a:r>
              <a:r>
                <a:rPr lang="lv-LV" sz="1400" dirty="0" smtClean="0"/>
                <a:t>sākuma) </a:t>
              </a:r>
              <a:endParaRPr lang="lv-LV" sz="1400" dirty="0"/>
            </a:p>
          </p:txBody>
        </p:sp>
      </p:grpSp>
      <p:sp>
        <p:nvSpPr>
          <p:cNvPr id="4" name="Rounded Rectangle 3"/>
          <p:cNvSpPr/>
          <p:nvPr/>
        </p:nvSpPr>
        <p:spPr>
          <a:xfrm>
            <a:off x="6709657" y="2547257"/>
            <a:ext cx="5164482" cy="12041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Daudzu tautu kalendāri balstīti uz dabas </a:t>
            </a:r>
            <a:r>
              <a:rPr lang="lv-LV" b="1" dirty="0" smtClean="0">
                <a:solidFill>
                  <a:schemeClr val="tx1"/>
                </a:solidFill>
              </a:rPr>
              <a:t>novērojumiem, piemēram</a:t>
            </a:r>
            <a:r>
              <a:rPr lang="lv-LV" b="1" dirty="0">
                <a:solidFill>
                  <a:schemeClr val="tx1"/>
                </a:solidFill>
              </a:rPr>
              <a:t>, senajiem latviešiem aprīlis ir bijis sulu mēnesis, maijs – lapu (pieneņu) mēnesis u.tml. </a:t>
            </a:r>
          </a:p>
        </p:txBody>
      </p:sp>
      <p:sp>
        <p:nvSpPr>
          <p:cNvPr id="5" name="Rounded Rectangle 4"/>
          <p:cNvSpPr/>
          <p:nvPr/>
        </p:nvSpPr>
        <p:spPr>
          <a:xfrm>
            <a:off x="6709656" y="4056117"/>
            <a:ext cx="5164482" cy="14694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Senākie pierakstītie sistemātiski veiktie novērojumu dati ir atrasti Japānā, kur imperatora pils arhīvos ir saglabājušās ziņas par ķiršu </a:t>
            </a:r>
            <a:r>
              <a:rPr lang="lv-LV" b="1" i="1" dirty="0" err="1">
                <a:solidFill>
                  <a:schemeClr val="tx1"/>
                </a:solidFill>
              </a:rPr>
              <a:t>Prunus</a:t>
            </a:r>
            <a:r>
              <a:rPr lang="lv-LV" b="1" i="1" dirty="0">
                <a:solidFill>
                  <a:schemeClr val="tx1"/>
                </a:solidFill>
              </a:rPr>
              <a:t> </a:t>
            </a:r>
            <a:r>
              <a:rPr lang="lv-LV" b="1" i="1" dirty="0" err="1">
                <a:solidFill>
                  <a:schemeClr val="tx1"/>
                </a:solidFill>
              </a:rPr>
              <a:t>subertilla</a:t>
            </a:r>
            <a:r>
              <a:rPr lang="lv-LV" b="1" i="1" dirty="0">
                <a:solidFill>
                  <a:schemeClr val="tx1"/>
                </a:solidFill>
              </a:rPr>
              <a:t> </a:t>
            </a:r>
            <a:r>
              <a:rPr lang="lv-LV" b="1" dirty="0">
                <a:solidFill>
                  <a:schemeClr val="tx1"/>
                </a:solidFill>
              </a:rPr>
              <a:t>ziedēšanu kā pavasara atnākšanas laiku, </a:t>
            </a:r>
            <a:endParaRPr lang="lv-LV" b="1" dirty="0" smtClean="0">
              <a:solidFill>
                <a:schemeClr val="tx1"/>
              </a:solidFill>
            </a:endParaRPr>
          </a:p>
          <a:p>
            <a:pPr algn="ctr"/>
            <a:r>
              <a:rPr lang="lv-LV" b="1" dirty="0" smtClean="0">
                <a:solidFill>
                  <a:schemeClr val="tx1"/>
                </a:solidFill>
              </a:rPr>
              <a:t>sākot </a:t>
            </a:r>
            <a:r>
              <a:rPr lang="lv-LV" b="1" dirty="0">
                <a:solidFill>
                  <a:schemeClr val="tx1"/>
                </a:solidFill>
              </a:rPr>
              <a:t>no </a:t>
            </a:r>
            <a:r>
              <a:rPr lang="lv-LV" b="1" dirty="0" smtClean="0">
                <a:solidFill>
                  <a:schemeClr val="tx1"/>
                </a:solidFill>
              </a:rPr>
              <a:t>705.g.</a:t>
            </a:r>
          </a:p>
        </p:txBody>
      </p:sp>
      <p:sp>
        <p:nvSpPr>
          <p:cNvPr id="7" name="Title 1"/>
          <p:cNvSpPr txBox="1">
            <a:spLocks/>
          </p:cNvSpPr>
          <p:nvPr/>
        </p:nvSpPr>
        <p:spPr>
          <a:xfrm>
            <a:off x="1654629" y="656032"/>
            <a:ext cx="8882742"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Dabas novērojumi tiek veikti jau </a:t>
            </a:r>
            <a:r>
              <a:rPr lang="lv-LV" sz="2400" dirty="0" smtClean="0"/>
              <a:t>sen – pasaulē </a:t>
            </a:r>
            <a:r>
              <a:rPr lang="lv-LV" sz="2400" dirty="0"/>
              <a:t>pirmais </a:t>
            </a:r>
            <a:r>
              <a:rPr lang="lv-LV" sz="2400" dirty="0" err="1"/>
              <a:t>bioklimatologs</a:t>
            </a:r>
            <a:r>
              <a:rPr lang="lv-LV" sz="2400" dirty="0"/>
              <a:t> ir bijis pirmais cilvēks, kura ikdiena bija nesaraujami saistīta ar </a:t>
            </a:r>
            <a:endParaRPr lang="lv-LV" sz="2400" dirty="0" smtClean="0"/>
          </a:p>
          <a:p>
            <a:pPr algn="ctr"/>
            <a:r>
              <a:rPr lang="lv-LV" sz="2400" dirty="0" smtClean="0"/>
              <a:t>dabas </a:t>
            </a:r>
            <a:r>
              <a:rPr lang="lv-LV" sz="2400" dirty="0"/>
              <a:t>ritmiem, pārmaiņām tajos</a:t>
            </a:r>
            <a:endParaRPr lang="lv-LV" sz="2400" dirty="0" smtClean="0"/>
          </a:p>
        </p:txBody>
      </p:sp>
    </p:spTree>
    <p:extLst>
      <p:ext uri="{BB962C8B-B14F-4D97-AF65-F5344CB8AC3E}">
        <p14:creationId xmlns:p14="http://schemas.microsoft.com/office/powerpoint/2010/main" xmlns="" val="3652397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la.lv/wp-content/uploads/2014/09/LA-GG_2015-664x104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9032" y="8874"/>
            <a:ext cx="4374362"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http://www.lu.lv/fileadmin/_migrated/pics/sejums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48878" y="4222405"/>
            <a:ext cx="3963300" cy="263559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08856" y="1377034"/>
            <a:ext cx="5634746" cy="8084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rekonstruēti dati par Pinot Noir </a:t>
            </a:r>
            <a:r>
              <a:rPr lang="lv-LV" b="1" dirty="0" smtClean="0">
                <a:solidFill>
                  <a:schemeClr val="tx1"/>
                </a:solidFill>
              </a:rPr>
              <a:t>vīnogu </a:t>
            </a:r>
            <a:r>
              <a:rPr lang="lv-LV" b="1" dirty="0">
                <a:solidFill>
                  <a:schemeClr val="tx1"/>
                </a:solidFill>
              </a:rPr>
              <a:t>nogatavošanos laiku Francijā kopš </a:t>
            </a:r>
            <a:r>
              <a:rPr lang="lv-LV" b="1" dirty="0" smtClean="0">
                <a:solidFill>
                  <a:schemeClr val="tx1"/>
                </a:solidFill>
              </a:rPr>
              <a:t>1370.g.</a:t>
            </a:r>
          </a:p>
        </p:txBody>
      </p:sp>
      <p:sp>
        <p:nvSpPr>
          <p:cNvPr id="5" name="Rounded Rectangle 4"/>
          <p:cNvSpPr/>
          <p:nvPr/>
        </p:nvSpPr>
        <p:spPr>
          <a:xfrm>
            <a:off x="308856" y="2522074"/>
            <a:ext cx="5634746"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Latvijā pirmie rakstiskie novērojumi datēti ar </a:t>
            </a:r>
            <a:r>
              <a:rPr lang="lv-LV" b="1" dirty="0" smtClean="0">
                <a:solidFill>
                  <a:schemeClr val="tx1"/>
                </a:solidFill>
              </a:rPr>
              <a:t>1822.g., </a:t>
            </a:r>
            <a:r>
              <a:rPr lang="lv-LV" b="1" dirty="0">
                <a:solidFill>
                  <a:schemeClr val="tx1"/>
                </a:solidFill>
              </a:rPr>
              <a:t>taču sistemātiski novērojumi ir veikti, </a:t>
            </a:r>
            <a:endParaRPr lang="lv-LV" b="1" dirty="0" smtClean="0">
              <a:solidFill>
                <a:schemeClr val="tx1"/>
              </a:solidFill>
            </a:endParaRPr>
          </a:p>
          <a:p>
            <a:pPr algn="ctr"/>
            <a:r>
              <a:rPr lang="lv-LV" b="1" dirty="0" smtClean="0">
                <a:solidFill>
                  <a:schemeClr val="tx1"/>
                </a:solidFill>
              </a:rPr>
              <a:t>sākot </a:t>
            </a:r>
            <a:r>
              <a:rPr lang="lv-LV" b="1" dirty="0">
                <a:solidFill>
                  <a:schemeClr val="tx1"/>
                </a:solidFill>
              </a:rPr>
              <a:t>ar </a:t>
            </a:r>
            <a:r>
              <a:rPr lang="lv-LV" b="1" dirty="0" smtClean="0">
                <a:solidFill>
                  <a:schemeClr val="tx1"/>
                </a:solidFill>
              </a:rPr>
              <a:t>1927.g.</a:t>
            </a:r>
          </a:p>
        </p:txBody>
      </p:sp>
      <p:sp>
        <p:nvSpPr>
          <p:cNvPr id="6" name="Rounded Rectangle 5"/>
          <p:cNvSpPr/>
          <p:nvPr/>
        </p:nvSpPr>
        <p:spPr>
          <a:xfrm>
            <a:off x="308856" y="3773150"/>
            <a:ext cx="5634746" cy="1360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Ik gadu (ar pārtraukumiem </a:t>
            </a:r>
            <a:r>
              <a:rPr lang="lv-LV" b="1" dirty="0" smtClean="0">
                <a:solidFill>
                  <a:schemeClr val="tx1"/>
                </a:solidFill>
              </a:rPr>
              <a:t>II Pasaules </a:t>
            </a:r>
            <a:r>
              <a:rPr lang="lv-LV" b="1" dirty="0">
                <a:solidFill>
                  <a:schemeClr val="tx1"/>
                </a:solidFill>
              </a:rPr>
              <a:t>kara laikā) dabas novērojumi tiek publicēti gada grāmatās un kalendāros </a:t>
            </a:r>
            <a:r>
              <a:rPr lang="lv-LV" b="1" dirty="0" smtClean="0">
                <a:solidFill>
                  <a:schemeClr val="tx1"/>
                </a:solidFill>
              </a:rPr>
              <a:t>– «Daba </a:t>
            </a:r>
            <a:r>
              <a:rPr lang="lv-LV" b="1" dirty="0">
                <a:solidFill>
                  <a:schemeClr val="tx1"/>
                </a:solidFill>
              </a:rPr>
              <a:t>un </a:t>
            </a:r>
            <a:r>
              <a:rPr lang="lv-LV" b="1" dirty="0" smtClean="0">
                <a:solidFill>
                  <a:schemeClr val="tx1"/>
                </a:solidFill>
              </a:rPr>
              <a:t>vēsture» </a:t>
            </a:r>
            <a:r>
              <a:rPr lang="lv-LV" b="1" dirty="0">
                <a:solidFill>
                  <a:schemeClr val="tx1"/>
                </a:solidFill>
              </a:rPr>
              <a:t>līdz </a:t>
            </a:r>
            <a:r>
              <a:rPr lang="lv-LV" b="1" dirty="0" smtClean="0">
                <a:solidFill>
                  <a:schemeClr val="tx1"/>
                </a:solidFill>
              </a:rPr>
              <a:t>2013.g.; </a:t>
            </a:r>
            <a:r>
              <a:rPr lang="lv-LV" b="1" dirty="0">
                <a:solidFill>
                  <a:schemeClr val="tx1"/>
                </a:solidFill>
              </a:rPr>
              <a:t>no </a:t>
            </a:r>
            <a:r>
              <a:rPr lang="lv-LV" b="1" dirty="0" smtClean="0">
                <a:solidFill>
                  <a:schemeClr val="tx1"/>
                </a:solidFill>
              </a:rPr>
              <a:t>2014.g. </a:t>
            </a:r>
          </a:p>
          <a:p>
            <a:pPr algn="ctr"/>
            <a:r>
              <a:rPr lang="lv-LV" b="1" dirty="0" smtClean="0">
                <a:solidFill>
                  <a:schemeClr val="tx1"/>
                </a:solidFill>
              </a:rPr>
              <a:t>«Latvijas </a:t>
            </a:r>
            <a:r>
              <a:rPr lang="lv-LV" b="1" dirty="0">
                <a:solidFill>
                  <a:schemeClr val="tx1"/>
                </a:solidFill>
              </a:rPr>
              <a:t>avīzes </a:t>
            </a:r>
            <a:r>
              <a:rPr lang="lv-LV" b="1" dirty="0" smtClean="0">
                <a:solidFill>
                  <a:schemeClr val="tx1"/>
                </a:solidFill>
              </a:rPr>
              <a:t>gadagrāmatā»</a:t>
            </a:r>
            <a:endParaRPr lang="lv-LV" b="1" dirty="0">
              <a:solidFill>
                <a:schemeClr val="tx1"/>
              </a:solidFill>
            </a:endParaRPr>
          </a:p>
        </p:txBody>
      </p:sp>
      <p:pic>
        <p:nvPicPr>
          <p:cNvPr id="4100" name="Picture 4" descr="http://www.lza.lv/images/stories/zv/zv374-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44000" y="2206581"/>
            <a:ext cx="1548000" cy="2405354"/>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www.lza.lv/ZV/zv333-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3009"/>
          <a:stretch/>
        </p:blipFill>
        <p:spPr bwMode="auto">
          <a:xfrm>
            <a:off x="10644000" y="-4"/>
            <a:ext cx="1548000" cy="22891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www.lza.lv/images/stories/zv/zv410-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644000" y="4499636"/>
            <a:ext cx="1548000" cy="235836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Connector 8"/>
          <p:cNvCxnSpPr/>
          <p:nvPr/>
        </p:nvCxnSpPr>
        <p:spPr>
          <a:xfrm>
            <a:off x="10641367" y="0"/>
            <a:ext cx="0" cy="687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59841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8_Atteli\9046991917_296fb94c4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87045"/>
            <a:ext cx="8433786" cy="474400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7759084" y="2371451"/>
            <a:ext cx="4190512" cy="12683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Tāpēc īpaši svarīgi ir veikt datu ievākšanu ilgtermiņā un analizēt vismaz 30 gadu griezumā jeb normas </a:t>
            </a:r>
            <a:r>
              <a:rPr lang="lv-LV" b="1" dirty="0" smtClean="0">
                <a:solidFill>
                  <a:schemeClr val="tx1"/>
                </a:solidFill>
              </a:rPr>
              <a:t>periodā, piemēram</a:t>
            </a:r>
            <a:r>
              <a:rPr lang="lv-LV" b="1" dirty="0">
                <a:solidFill>
                  <a:schemeClr val="tx1"/>
                </a:solidFill>
              </a:rPr>
              <a:t>, </a:t>
            </a:r>
            <a:r>
              <a:rPr lang="lv-LV" b="1" dirty="0" smtClean="0">
                <a:solidFill>
                  <a:schemeClr val="tx1"/>
                </a:solidFill>
              </a:rPr>
              <a:t>1981.-2010.g.</a:t>
            </a:r>
          </a:p>
        </p:txBody>
      </p:sp>
      <p:sp>
        <p:nvSpPr>
          <p:cNvPr id="4" name="Rounded Rectangle 3"/>
          <p:cNvSpPr/>
          <p:nvPr/>
        </p:nvSpPr>
        <p:spPr>
          <a:xfrm>
            <a:off x="2238652" y="5589700"/>
            <a:ext cx="7714696" cy="9708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Ilgtermiņa datu analīze ļauj veikt </a:t>
            </a:r>
            <a:r>
              <a:rPr lang="lv-LV" b="1" dirty="0" err="1">
                <a:solidFill>
                  <a:schemeClr val="tx1"/>
                </a:solidFill>
              </a:rPr>
              <a:t>bioklimatisko</a:t>
            </a:r>
            <a:r>
              <a:rPr lang="lv-LV" b="1" dirty="0">
                <a:solidFill>
                  <a:schemeClr val="tx1"/>
                </a:solidFill>
              </a:rPr>
              <a:t> parametru izmaiņu pētījumus, kurus tālāk var praktiski izmantot mežsaimniecības, lauksaimniecības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citu nozaru pētniecībā</a:t>
            </a:r>
            <a:endParaRPr lang="lv-LV" b="1" dirty="0" smtClean="0">
              <a:solidFill>
                <a:schemeClr val="tx1"/>
              </a:solidFill>
            </a:endParaRPr>
          </a:p>
        </p:txBody>
      </p:sp>
      <p:sp>
        <p:nvSpPr>
          <p:cNvPr id="5" name="Title 1"/>
          <p:cNvSpPr txBox="1">
            <a:spLocks/>
          </p:cNvSpPr>
          <p:nvPr/>
        </p:nvSpPr>
        <p:spPr>
          <a:xfrm>
            <a:off x="1789611" y="643459"/>
            <a:ext cx="8634549"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Ikviens ir pamanījis, ka katru gadu lapu plaukšana vai ziedēšana, pirmās zemenes parādās dažādos laikos, t.i., </a:t>
            </a:r>
            <a:r>
              <a:rPr lang="lv-LV" sz="2400" dirty="0" err="1"/>
              <a:t>fenoloģisko</a:t>
            </a:r>
            <a:r>
              <a:rPr lang="lv-LV" sz="2400" dirty="0"/>
              <a:t> fāžu iestāšanās laiks gadu no gada variē</a:t>
            </a:r>
            <a:endParaRPr lang="lv-LV" sz="2400" dirty="0" smtClean="0"/>
          </a:p>
        </p:txBody>
      </p:sp>
    </p:spTree>
    <p:extLst>
      <p:ext uri="{BB962C8B-B14F-4D97-AF65-F5344CB8AC3E}">
        <p14:creationId xmlns:p14="http://schemas.microsoft.com/office/powerpoint/2010/main" xmlns="" val="2161148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user\Desktop\8_Atteli\5159136515_60d70c57ce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39534" y="0"/>
            <a:ext cx="54864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78682" y="2649943"/>
            <a:ext cx="5704363" cy="9882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rudenī 48% datu rindu uzrādīja pozitīvu tendenci, t.i., </a:t>
            </a:r>
            <a:r>
              <a:rPr lang="lv-LV" b="1" dirty="0" smtClean="0">
                <a:solidFill>
                  <a:schemeClr val="tx1"/>
                </a:solidFill>
              </a:rPr>
              <a:t>rudens iestājas </a:t>
            </a:r>
            <a:r>
              <a:rPr lang="lv-LV" b="1" dirty="0">
                <a:solidFill>
                  <a:schemeClr val="tx1"/>
                </a:solidFill>
              </a:rPr>
              <a:t>vēlāk un 52% – negatīvu </a:t>
            </a:r>
            <a:r>
              <a:rPr lang="lv-LV" b="1" dirty="0" smtClean="0">
                <a:solidFill>
                  <a:schemeClr val="tx1"/>
                </a:solidFill>
              </a:rPr>
              <a:t>tendenci (lapu krišana notiek vēlāk)</a:t>
            </a:r>
          </a:p>
        </p:txBody>
      </p:sp>
      <p:sp>
        <p:nvSpPr>
          <p:cNvPr id="4" name="Rounded Rectangle 3"/>
          <p:cNvSpPr/>
          <p:nvPr/>
        </p:nvSpPr>
        <p:spPr>
          <a:xfrm>
            <a:off x="678682" y="4050936"/>
            <a:ext cx="5704363" cy="9649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Augļu </a:t>
            </a:r>
            <a:r>
              <a:rPr lang="lv-LV" b="1" dirty="0">
                <a:solidFill>
                  <a:schemeClr val="tx1"/>
                </a:solidFill>
              </a:rPr>
              <a:t>nogatavošanās normas periodā tika novērota </a:t>
            </a:r>
            <a:r>
              <a:rPr lang="lv-LV" b="1" dirty="0" smtClean="0">
                <a:solidFill>
                  <a:schemeClr val="tx1"/>
                </a:solidFill>
              </a:rPr>
              <a:t>agrāk, bet tas galvenokārt attiecas </a:t>
            </a:r>
            <a:r>
              <a:rPr lang="lv-LV" b="1" dirty="0">
                <a:solidFill>
                  <a:schemeClr val="tx1"/>
                </a:solidFill>
              </a:rPr>
              <a:t>uz lauksaimniecības kultūrām nevis </a:t>
            </a:r>
            <a:r>
              <a:rPr lang="lv-LV" b="1" dirty="0" smtClean="0">
                <a:solidFill>
                  <a:schemeClr val="tx1"/>
                </a:solidFill>
              </a:rPr>
              <a:t>uz </a:t>
            </a:r>
            <a:r>
              <a:rPr lang="lv-LV" b="1" dirty="0">
                <a:solidFill>
                  <a:schemeClr val="tx1"/>
                </a:solidFill>
              </a:rPr>
              <a:t>savvaļas </a:t>
            </a:r>
            <a:r>
              <a:rPr lang="lv-LV" b="1" dirty="0" smtClean="0">
                <a:solidFill>
                  <a:schemeClr val="tx1"/>
                </a:solidFill>
              </a:rPr>
              <a:t>augiem</a:t>
            </a:r>
          </a:p>
        </p:txBody>
      </p:sp>
      <p:sp>
        <p:nvSpPr>
          <p:cNvPr id="6" name="Title 1"/>
          <p:cNvSpPr txBox="1">
            <a:spLocks/>
          </p:cNvSpPr>
          <p:nvPr/>
        </p:nvSpPr>
        <p:spPr>
          <a:xfrm>
            <a:off x="1367246" y="782485"/>
            <a:ext cx="9457508"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Izanalizējot vairāk nekā 100 000 </a:t>
            </a:r>
            <a:r>
              <a:rPr lang="lv-LV" sz="2400" dirty="0" err="1"/>
              <a:t>fenoloģisko</a:t>
            </a:r>
            <a:r>
              <a:rPr lang="lv-LV" sz="2400" dirty="0"/>
              <a:t> datu rindu Eiropā (iekļauti arī Latvijas dati), secināts, ka gan lapu plaukšana (78% gadījumu), gan ziedēšana (31% gadījumu) augiem iestājusies agrāk</a:t>
            </a:r>
            <a:endParaRPr lang="lv-LV" sz="2400" dirty="0" smtClean="0"/>
          </a:p>
        </p:txBody>
      </p:sp>
    </p:spTree>
    <p:extLst>
      <p:ext uri="{BB962C8B-B14F-4D97-AF65-F5344CB8AC3E}">
        <p14:creationId xmlns:p14="http://schemas.microsoft.com/office/powerpoint/2010/main" xmlns="" val="2831167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TotalTime>
  <Words>4313</Words>
  <Application>Microsoft Office PowerPoint</Application>
  <PresentationFormat>Custom</PresentationFormat>
  <Paragraphs>370</Paragraphs>
  <Slides>45</Slides>
  <Notes>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Augšanas sezonas izmaiņas un tās ietekme uz mežsaimniecību un lauksaimniecību</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314</cp:revision>
  <dcterms:created xsi:type="dcterms:W3CDTF">2016-02-04T15:08:05Z</dcterms:created>
  <dcterms:modified xsi:type="dcterms:W3CDTF">2016-05-05T11:03:57Z</dcterms:modified>
</cp:coreProperties>
</file>