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5" r:id="rId4"/>
    <p:sldId id="258" r:id="rId5"/>
    <p:sldId id="259" r:id="rId6"/>
    <p:sldId id="266" r:id="rId7"/>
    <p:sldId id="260" r:id="rId8"/>
    <p:sldId id="267" r:id="rId9"/>
    <p:sldId id="264" r:id="rId10"/>
    <p:sldId id="268" r:id="rId11"/>
    <p:sldId id="263" r:id="rId12"/>
    <p:sldId id="261" r:id="rId13"/>
    <p:sldId id="262" r:id="rId14"/>
    <p:sldId id="269" r:id="rId15"/>
    <p:sldId id="270" r:id="rId16"/>
    <p:sldId id="288" r:id="rId17"/>
    <p:sldId id="289" r:id="rId18"/>
    <p:sldId id="290" r:id="rId19"/>
    <p:sldId id="291" r:id="rId20"/>
    <p:sldId id="282" r:id="rId21"/>
    <p:sldId id="292" r:id="rId22"/>
    <p:sldId id="283" r:id="rId23"/>
    <p:sldId id="284" r:id="rId24"/>
    <p:sldId id="293" r:id="rId25"/>
    <p:sldId id="294" r:id="rId26"/>
    <p:sldId id="295" r:id="rId27"/>
    <p:sldId id="285" r:id="rId28"/>
    <p:sldId id="286" r:id="rId29"/>
    <p:sldId id="287" r:id="rId30"/>
    <p:sldId id="296" r:id="rId31"/>
    <p:sldId id="271" r:id="rId32"/>
    <p:sldId id="272" r:id="rId33"/>
    <p:sldId id="273" r:id="rId34"/>
    <p:sldId id="274" r:id="rId35"/>
    <p:sldId id="275" r:id="rId36"/>
    <p:sldId id="27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60"/>
  </p:normalViewPr>
  <p:slideViewPr>
    <p:cSldViewPr>
      <p:cViewPr varScale="1">
        <p:scale>
          <a:sx n="66" d="100"/>
          <a:sy n="66"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263D5-6105-45A6-A109-96971FE37E12}" type="datetimeFigureOut">
              <a:rPr lang="lv-LV" smtClean="0"/>
              <a:t>2013.07.10.</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4CBDD-B612-47E0-B226-406769D033EA}" type="slidenum">
              <a:rPr lang="lv-LV" smtClean="0"/>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A584CBDD-B612-47E0-B226-406769D033EA}" type="slidenum">
              <a:rPr lang="lv-LV" smtClean="0"/>
              <a:t>7</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algauskasskola.lv/wp-content/uploads/2012/10/SAM_0704.jpg"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hyperlink" Target="http://www.galgauskasskola.lv/wp-content/uploads/2011/08/seenosana.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54762"/>
          </a:xfrm>
        </p:spPr>
        <p:txBody>
          <a:bodyPr/>
          <a:lstStyle/>
          <a:p>
            <a:r>
              <a:rPr lang="lv-LV" dirty="0" smtClean="0"/>
              <a:t>Galgauskas pamatskola</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endParaRPr lang="lv-LV" dirty="0"/>
          </a:p>
        </p:txBody>
      </p:sp>
      <p:pic>
        <p:nvPicPr>
          <p:cNvPr id="4" name="Picture 3" descr="http://www.gulbenesbiblioteka.lv/atteli/izglitiba/galgauskas_skola.jpg"/>
          <p:cNvPicPr/>
          <p:nvPr/>
        </p:nvPicPr>
        <p:blipFill>
          <a:blip r:embed="rId2" cstate="print"/>
          <a:srcRect/>
          <a:stretch>
            <a:fillRect/>
          </a:stretch>
        </p:blipFill>
        <p:spPr bwMode="auto">
          <a:xfrm>
            <a:off x="2209800" y="2355112"/>
            <a:ext cx="4724400" cy="35122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lv-LV" dirty="0"/>
          </a:p>
        </p:txBody>
      </p:sp>
      <p:pic>
        <p:nvPicPr>
          <p:cNvPr id="6147" name="Picture 3" descr="H:\galgauskas skola\DSCN0844.jpg"/>
          <p:cNvPicPr>
            <a:picLocks noChangeAspect="1" noChangeArrowheads="1"/>
          </p:cNvPicPr>
          <p:nvPr/>
        </p:nvPicPr>
        <p:blipFill>
          <a:blip r:embed="rId2" cstate="print"/>
          <a:srcRect/>
          <a:stretch>
            <a:fillRect/>
          </a:stretch>
        </p:blipFill>
        <p:spPr bwMode="auto">
          <a:xfrm>
            <a:off x="1066800" y="685800"/>
            <a:ext cx="7010400" cy="5257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6049962"/>
          </a:xfrm>
        </p:spPr>
        <p:txBody>
          <a:bodyPr>
            <a:normAutofit/>
          </a:bodyPr>
          <a:lstStyle/>
          <a:p>
            <a:r>
              <a:rPr lang="lv-LV" sz="3100" dirty="0" smtClean="0"/>
              <a:t>1937.gada oktobrī laikraksts „Jaunākās Ziņas” rakstīja: „Tā ir modernākā lauku skolas ēka ne vien Madonas apriņķī, bet plašā apkaimē.” Skolā bija saulainas klases, internāta telpas, ēdamzāle, virtuve, ūdensvads, kanalizācija, centrālā apkure, elektriskais apgaismojums. Rosīgi darbojās 542.mazpulks. Skolēni un skolotāji bija aktīvi pašdarbnieki, darbojās koris un dramatiskais pulciņ</a:t>
            </a:r>
            <a:r>
              <a:rPr lang="lv-LV" sz="2800" dirty="0" smtClean="0"/>
              <a:t>š.</a:t>
            </a:r>
            <a:endParaRPr lang="lv-LV"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278562"/>
          </a:xfrm>
        </p:spPr>
        <p:txBody>
          <a:bodyPr>
            <a:normAutofit/>
          </a:bodyPr>
          <a:lstStyle/>
          <a:p>
            <a:r>
              <a:rPr lang="lv-LV" sz="2800" dirty="0" smtClean="0"/>
              <a:t>1940.gada 2.jūnijā tika iesvētīts Galgauskas </a:t>
            </a:r>
            <a:r>
              <a:rPr lang="lv-LV" sz="2800" dirty="0" err="1" smtClean="0"/>
              <a:t>Veišu</a:t>
            </a:r>
            <a:r>
              <a:rPr lang="lv-LV" sz="2800" dirty="0" smtClean="0"/>
              <a:t> pamatskolas karogs</a:t>
            </a:r>
            <a:r>
              <a:rPr lang="lv-LV" sz="2800" dirty="0" smtClean="0"/>
              <a:t>.</a:t>
            </a:r>
            <a:r>
              <a:rPr lang="lv-LV" sz="2800" dirty="0" smtClean="0"/>
              <a:t> Karoga metu izgatavojis mākslinieks Jūlijs </a:t>
            </a:r>
            <a:r>
              <a:rPr lang="lv-LV" sz="2800" dirty="0" err="1" smtClean="0"/>
              <a:t>Madernieks</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7170" name="Picture 2" descr="H:\galgauskas skola\DSCN0859.jpg"/>
          <p:cNvPicPr>
            <a:picLocks noChangeAspect="1" noChangeArrowheads="1"/>
          </p:cNvPicPr>
          <p:nvPr/>
        </p:nvPicPr>
        <p:blipFill>
          <a:blip r:embed="rId2" cstate="print"/>
          <a:srcRect/>
          <a:stretch>
            <a:fillRect/>
          </a:stretch>
        </p:blipFill>
        <p:spPr bwMode="auto">
          <a:xfrm>
            <a:off x="1295400" y="3505200"/>
            <a:ext cx="3251200" cy="2438400"/>
          </a:xfrm>
          <a:prstGeom prst="rect">
            <a:avLst/>
          </a:prstGeom>
          <a:noFill/>
        </p:spPr>
      </p:pic>
      <p:pic>
        <p:nvPicPr>
          <p:cNvPr id="7171" name="Picture 3" descr="H:\galgauskas skola\DSCN0860.jpg"/>
          <p:cNvPicPr>
            <a:picLocks noChangeAspect="1" noChangeArrowheads="1"/>
          </p:cNvPicPr>
          <p:nvPr/>
        </p:nvPicPr>
        <p:blipFill>
          <a:blip r:embed="rId3" cstate="print"/>
          <a:srcRect/>
          <a:stretch>
            <a:fillRect/>
          </a:stretch>
        </p:blipFill>
        <p:spPr bwMode="auto">
          <a:xfrm>
            <a:off x="4927600" y="3505200"/>
            <a:ext cx="3251200" cy="2438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354762"/>
          </a:xfrm>
        </p:spPr>
        <p:txBody>
          <a:bodyPr>
            <a:normAutofit fontScale="90000"/>
          </a:bodyPr>
          <a:lstStyle/>
          <a:p>
            <a:r>
              <a:rPr lang="lv-LV" sz="3100" dirty="0" smtClean="0"/>
              <a:t>2006.gada 22.decembrī iesvētītais Galgauskas pamatskolas karogs (darināts TLMS studijā „Sagša”). Karoga centrā redzams skolas aizsardzības un laba vēlējuma simbols – no dibināšanas gada, mēneša un datuma izskaitļots ornaments zaļā un gaiši zilā izpildījumā. Zilā ir </a:t>
            </a:r>
            <a:r>
              <a:rPr lang="lv-LV" sz="3100" dirty="0" err="1" smtClean="0"/>
              <a:t>Vijatas</a:t>
            </a:r>
            <a:r>
              <a:rPr lang="lv-LV" sz="3100" dirty="0" smtClean="0"/>
              <a:t> upe, kas tek gar skolu, bet zaļā ir dzīvības krāsa</a:t>
            </a:r>
            <a:r>
              <a:rPr lang="lv-LV" sz="3100" dirty="0" smtClean="0"/>
              <a:t>.</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dirty="0" smtClean="0"/>
              <a:t/>
            </a:r>
            <a:br>
              <a:rPr lang="lv-LV" dirty="0" smtClean="0"/>
            </a:br>
            <a:endParaRPr lang="lv-LV" dirty="0"/>
          </a:p>
        </p:txBody>
      </p:sp>
      <p:pic>
        <p:nvPicPr>
          <p:cNvPr id="8194" name="Picture 2" descr="H:\galgauskas skola\DSCN0854.jpg"/>
          <p:cNvPicPr>
            <a:picLocks noChangeAspect="1" noChangeArrowheads="1"/>
          </p:cNvPicPr>
          <p:nvPr/>
        </p:nvPicPr>
        <p:blipFill>
          <a:blip r:embed="rId2" cstate="print"/>
          <a:srcRect/>
          <a:stretch>
            <a:fillRect/>
          </a:stretch>
        </p:blipFill>
        <p:spPr bwMode="auto">
          <a:xfrm>
            <a:off x="3200400" y="3124200"/>
            <a:ext cx="2571750" cy="3429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202362"/>
          </a:xfrm>
        </p:spPr>
        <p:txBody>
          <a:bodyPr>
            <a:normAutofit fontScale="90000"/>
          </a:bodyPr>
          <a:lstStyle/>
          <a:p>
            <a:r>
              <a:rPr lang="lv-LV" sz="3100" dirty="0" smtClean="0"/>
              <a:t/>
            </a:r>
            <a:br>
              <a:rPr lang="lv-LV" sz="3100" dirty="0" smtClean="0"/>
            </a:br>
            <a:r>
              <a:rPr lang="lv-LV" sz="3100" dirty="0" smtClean="0"/>
              <a:t/>
            </a:r>
            <a:br>
              <a:rPr lang="lv-LV" sz="3100" dirty="0" smtClean="0"/>
            </a:br>
            <a:r>
              <a:rPr lang="lv-LV" sz="2700" dirty="0" smtClean="0"/>
              <a:t>„</a:t>
            </a:r>
            <a:r>
              <a:rPr lang="lv-LV" sz="2700" dirty="0" smtClean="0"/>
              <a:t>Skola …Tāpat kā senāk gaiša un aicinoša bijīgi atkāpušos Galgauskas zaļo mežu ielokā, ceļu tīklu ieskauta, blakus bērzu zeltainajām svecēm rudenī! Skolas nams, – Gaismas pils Vietas upes krastmalas kalniņā, upes, kas joprojām burbuļodama tek, tāpat kā burbuļoja priekš 100 gadiem, dziedot jaunai skolai šūpļa dziesmu, un audzinot to kā savu meitu lielu, gudru un daiļu par godu un slavu Latvijai!”</a:t>
            </a:r>
            <a:br>
              <a:rPr lang="lv-LV" sz="2700" dirty="0" smtClean="0"/>
            </a:br>
            <a:r>
              <a:rPr lang="lv-LV" sz="2700" dirty="0" smtClean="0"/>
              <a:t>  </a:t>
            </a:r>
            <a:r>
              <a:rPr lang="lv-LV" sz="2700" i="1" dirty="0" smtClean="0"/>
              <a:t>/skolas pārzinis Alvils </a:t>
            </a:r>
            <a:r>
              <a:rPr lang="lv-LV" sz="2700" i="1" dirty="0" err="1" smtClean="0"/>
              <a:t>Klēbahs</a:t>
            </a:r>
            <a:r>
              <a:rPr lang="lv-LV" sz="2700" i="1" dirty="0" smtClean="0"/>
              <a:t> – Kalnietis 1937. gadā</a:t>
            </a:r>
            <a:r>
              <a:rPr lang="lv-LV" sz="2700" i="1" dirty="0" smtClean="0"/>
              <a:t>./</a:t>
            </a:r>
            <a:br>
              <a:rPr lang="lv-LV" sz="2700" i="1" dirty="0" smtClean="0"/>
            </a:br>
            <a:r>
              <a:rPr lang="lv-LV" sz="3100" i="1" dirty="0" smtClean="0"/>
              <a:t/>
            </a:r>
            <a:br>
              <a:rPr lang="lv-LV" sz="3100" i="1" dirty="0" smtClean="0"/>
            </a:br>
            <a:r>
              <a:rPr lang="lv-LV" sz="3100" i="1" dirty="0" smtClean="0"/>
              <a:t/>
            </a:r>
            <a:br>
              <a:rPr lang="lv-LV" sz="3100" i="1" dirty="0" smtClean="0"/>
            </a:br>
            <a:r>
              <a:rPr lang="lv-LV" sz="3100" i="1" dirty="0" smtClean="0"/>
              <a:t/>
            </a:r>
            <a:br>
              <a:rPr lang="lv-LV" sz="3100" i="1" dirty="0" smtClean="0"/>
            </a:br>
            <a:r>
              <a:rPr lang="lv-LV" sz="3100" i="1" dirty="0" smtClean="0"/>
              <a:t/>
            </a:r>
            <a:br>
              <a:rPr lang="lv-LV" sz="3100" i="1" dirty="0" smtClean="0"/>
            </a:br>
            <a:r>
              <a:rPr lang="lv-LV" sz="3100" i="1" dirty="0" smtClean="0"/>
              <a:t/>
            </a:r>
            <a:br>
              <a:rPr lang="lv-LV" sz="3100" i="1" dirty="0" smtClean="0"/>
            </a:br>
            <a:r>
              <a:rPr lang="lv-LV" sz="3100" i="1" dirty="0" smtClean="0"/>
              <a:t/>
            </a:r>
            <a:br>
              <a:rPr lang="lv-LV" sz="3100" i="1" dirty="0" smtClean="0"/>
            </a:br>
            <a:r>
              <a:rPr lang="lv-LV" dirty="0" smtClean="0"/>
              <a:t/>
            </a:r>
            <a:br>
              <a:rPr lang="lv-LV" dirty="0" smtClean="0"/>
            </a:br>
            <a:endParaRPr lang="lv-LV" dirty="0"/>
          </a:p>
        </p:txBody>
      </p:sp>
      <p:pic>
        <p:nvPicPr>
          <p:cNvPr id="3" name="Picture 2" descr="http://www.gulbenesbiblioteka.lv/atteli/izglitiba/galgauskas_skola2.jpg"/>
          <p:cNvPicPr/>
          <p:nvPr/>
        </p:nvPicPr>
        <p:blipFill>
          <a:blip r:embed="rId2" cstate="print"/>
          <a:srcRect/>
          <a:stretch>
            <a:fillRect/>
          </a:stretch>
        </p:blipFill>
        <p:spPr bwMode="auto">
          <a:xfrm>
            <a:off x="1524000" y="3429000"/>
            <a:ext cx="2149992" cy="2860159"/>
          </a:xfrm>
          <a:prstGeom prst="rect">
            <a:avLst/>
          </a:prstGeom>
          <a:noFill/>
          <a:ln w="9525">
            <a:noFill/>
            <a:miter lim="800000"/>
            <a:headEnd/>
            <a:tailEnd/>
          </a:ln>
        </p:spPr>
      </p:pic>
      <p:pic>
        <p:nvPicPr>
          <p:cNvPr id="4" name="Picture 3" descr="galgauska_skola"/>
          <p:cNvPicPr/>
          <p:nvPr/>
        </p:nvPicPr>
        <p:blipFill>
          <a:blip r:embed="rId3"/>
          <a:srcRect/>
          <a:stretch>
            <a:fillRect/>
          </a:stretch>
        </p:blipFill>
        <p:spPr bwMode="auto">
          <a:xfrm>
            <a:off x="4724400" y="3733800"/>
            <a:ext cx="2862373" cy="229663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202362"/>
          </a:xfrm>
        </p:spPr>
        <p:txBody>
          <a:bodyPr>
            <a:normAutofit fontScale="90000"/>
          </a:bodyPr>
          <a:lstStyle/>
          <a:p>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sz="3600" dirty="0" smtClean="0"/>
              <a:t>Kur atrodas skola?</a:t>
            </a: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sz="3100" dirty="0" smtClean="0"/>
              <a:t/>
            </a:r>
            <a:br>
              <a:rPr lang="lv-LV" sz="3100" dirty="0" smtClean="0"/>
            </a:br>
            <a:r>
              <a:rPr lang="lv-LV" dirty="0" smtClean="0"/>
              <a:t/>
            </a:r>
            <a:br>
              <a:rPr lang="lv-LV" dirty="0" smtClean="0"/>
            </a:br>
            <a:r>
              <a:rPr lang="lv-LV" sz="3100" dirty="0" smtClean="0"/>
              <a:t>Gulbenes </a:t>
            </a:r>
            <a:r>
              <a:rPr lang="lv-LV" sz="3100" dirty="0" smtClean="0"/>
              <a:t>novada Galgauskas </a:t>
            </a:r>
            <a:r>
              <a:rPr lang="lv-LV" sz="3100" dirty="0" smtClean="0"/>
              <a:t>pagastā, </a:t>
            </a:r>
            <a:r>
              <a:rPr lang="lv-LV" sz="3100" dirty="0" smtClean="0"/>
              <a:t>19 km no Gulbenes.</a:t>
            </a:r>
            <a:br>
              <a:rPr lang="lv-LV" sz="3100" dirty="0" smtClean="0"/>
            </a:br>
            <a:r>
              <a:rPr lang="lv-LV" sz="3100" dirty="0" smtClean="0"/>
              <a:t/>
            </a:r>
            <a:br>
              <a:rPr lang="lv-LV" sz="3100"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endParaRPr lang="lv-LV" dirty="0"/>
          </a:p>
        </p:txBody>
      </p:sp>
      <p:pic>
        <p:nvPicPr>
          <p:cNvPr id="3" name="irc_mi" descr="http://www.laiki.lv/Gulbenes/ImageHandler.ashx?UploadedFile=true&amp;pg=0e68354a-4025-4a99-b60f-b43aa731d95e&amp;image=%7E/App_Data/UserImages/Image/gulbenes%20novada%20karte.JPG"/>
          <p:cNvPicPr/>
          <p:nvPr/>
        </p:nvPicPr>
        <p:blipFill>
          <a:blip r:embed="rId2" cstate="print"/>
          <a:srcRect/>
          <a:stretch>
            <a:fillRect/>
          </a:stretch>
        </p:blipFill>
        <p:spPr bwMode="auto">
          <a:xfrm>
            <a:off x="1752600" y="1371600"/>
            <a:ext cx="5274310" cy="393492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973762"/>
          </a:xfrm>
        </p:spPr>
        <p:txBody>
          <a:bodyPr>
            <a:normAutofit fontScale="90000"/>
          </a:bodyPr>
          <a:lstStyle/>
          <a:p>
            <a:r>
              <a:rPr lang="lv-LV" sz="3100" b="1" dirty="0" smtClean="0"/>
              <a:t/>
            </a:r>
            <a:br>
              <a:rPr lang="lv-LV" sz="3100" b="1" dirty="0" smtClean="0"/>
            </a:br>
            <a:r>
              <a:rPr lang="lv-LV" sz="3100" b="1" dirty="0" smtClean="0"/>
              <a:t>Vispārīgā </a:t>
            </a:r>
            <a:r>
              <a:rPr lang="lv-LV" sz="3100" b="1" dirty="0" smtClean="0"/>
              <a:t>informācija par pagastu</a:t>
            </a:r>
            <a:r>
              <a:rPr lang="lv-LV" sz="3100" b="1" dirty="0" smtClean="0"/>
              <a:t>:</a:t>
            </a:r>
            <a:br>
              <a:rPr lang="lv-LV" sz="3100" b="1" dirty="0" smtClean="0"/>
            </a:br>
            <a:r>
              <a:rPr lang="lv-LV" sz="3100" dirty="0" smtClean="0"/>
              <a:t> </a:t>
            </a:r>
            <a:r>
              <a:rPr lang="lv-LV" sz="3100" dirty="0" smtClean="0"/>
              <a:t>Galgauskas pagasts atrodas rajona rietumu daļā. Cauri pagastam tek Tirzas upe un tās pietekas – </a:t>
            </a:r>
            <a:r>
              <a:rPr lang="lv-LV" sz="3100" dirty="0" err="1" smtClean="0"/>
              <a:t>Gosupe</a:t>
            </a:r>
            <a:r>
              <a:rPr lang="lv-LV" sz="3100" dirty="0" smtClean="0"/>
              <a:t>, </a:t>
            </a:r>
            <a:r>
              <a:rPr lang="lv-LV" sz="3100" dirty="0" err="1" smtClean="0"/>
              <a:t>Vijata</a:t>
            </a:r>
            <a:r>
              <a:rPr lang="lv-LV" sz="3100" dirty="0" smtClean="0"/>
              <a:t> /Vieta/, </a:t>
            </a:r>
            <a:r>
              <a:rPr lang="lv-LV" sz="3100" dirty="0" err="1" smtClean="0"/>
              <a:t>Lāčupe</a:t>
            </a:r>
            <a:r>
              <a:rPr lang="lv-LV" sz="3100" dirty="0" smtClean="0"/>
              <a:t>. Lielākais ezers – Galgauskas ezers. Lielākais purvs – Salas purvs. Uz ziemeļiem no Tirzas upes plešas lieli mežu masīvi. Meži aizņem 4423,2 ha jeb 45% pagasta platības. Galgauskas pagasts var lepoties ar senu un tradīcijām bagātu vēsturi. Vēl 20.gadsimta sākumā to sauca par </a:t>
            </a:r>
            <a:r>
              <a:rPr lang="lv-LV" sz="3100" dirty="0" err="1" smtClean="0"/>
              <a:t>Golgovsku</a:t>
            </a:r>
            <a:r>
              <a:rPr lang="lv-LV" sz="3100" dirty="0" smtClean="0"/>
              <a:t>. Šis nelatviskais nosaukums nāk kā mantojums no poļu laikiem Vidzemē, 16.gs. otrajā pusē, kad šejienes muiža piederējusi poļu panam </a:t>
            </a:r>
            <a:r>
              <a:rPr lang="lv-LV" sz="3100" dirty="0" err="1" smtClean="0"/>
              <a:t>Golgovskim</a:t>
            </a:r>
            <a:r>
              <a:rPr lang="lv-LV" sz="3100" dirty="0" smtClean="0"/>
              <a:t>.</a:t>
            </a:r>
            <a:r>
              <a:rPr lang="lv-LV" dirty="0" smtClean="0"/>
              <a:t/>
            </a:r>
            <a:br>
              <a:rPr lang="lv-LV" dirty="0" smtClean="0"/>
            </a:br>
            <a:endParaRPr lang="lv-LV"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202362"/>
          </a:xfrm>
        </p:spPr>
        <p:txBody>
          <a:bodyPr>
            <a:normAutofit/>
          </a:bodyPr>
          <a:lstStyle/>
          <a:p>
            <a:r>
              <a:rPr lang="lv-LV" sz="2800" dirty="0" smtClean="0"/>
              <a:t>Pagasta kopējā platība</a:t>
            </a:r>
            <a:r>
              <a:rPr lang="lv-LV" sz="2800" dirty="0" smtClean="0"/>
              <a:t>:</a:t>
            </a:r>
            <a:br>
              <a:rPr lang="lv-LV" sz="2800" dirty="0" smtClean="0"/>
            </a:br>
            <a:r>
              <a:rPr lang="lv-LV" sz="2800" dirty="0" smtClean="0"/>
              <a:t> </a:t>
            </a:r>
            <a:r>
              <a:rPr lang="lv-LV" sz="2800" dirty="0" smtClean="0"/>
              <a:t>9829 </a:t>
            </a:r>
            <a:r>
              <a:rPr lang="lv-LV" sz="2800" dirty="0" smtClean="0"/>
              <a:t>ha</a:t>
            </a:r>
            <a:br>
              <a:rPr lang="lv-LV" sz="2800" dirty="0" smtClean="0"/>
            </a:br>
            <a:r>
              <a:rPr lang="lv-LV" sz="2800" dirty="0" smtClean="0"/>
              <a:t/>
            </a:r>
            <a:br>
              <a:rPr lang="lv-LV" sz="2800" dirty="0" smtClean="0"/>
            </a:br>
            <a:r>
              <a:rPr lang="lv-LV" sz="2800" dirty="0" smtClean="0"/>
              <a:t>Iedzīvotāju </a:t>
            </a:r>
            <a:r>
              <a:rPr lang="lv-LV" sz="2800" dirty="0" smtClean="0"/>
              <a:t>skaits: </a:t>
            </a:r>
            <a:r>
              <a:rPr lang="lv-LV" sz="2800" dirty="0" smtClean="0"/>
              <a:t/>
            </a:r>
            <a:br>
              <a:rPr lang="lv-LV" sz="2800" dirty="0" smtClean="0"/>
            </a:br>
            <a:r>
              <a:rPr lang="lv-LV" sz="2800" dirty="0" smtClean="0"/>
              <a:t>714</a:t>
            </a:r>
            <a:br>
              <a:rPr lang="lv-LV" sz="2800" dirty="0" smtClean="0"/>
            </a:br>
            <a:r>
              <a:rPr lang="lv-LV" sz="2800" dirty="0" smtClean="0"/>
              <a:t/>
            </a:r>
            <a:br>
              <a:rPr lang="lv-LV" sz="2800" dirty="0" smtClean="0"/>
            </a:br>
            <a:r>
              <a:rPr lang="lv-LV" sz="2800" dirty="0" smtClean="0"/>
              <a:t>Uzņēmējdarbība</a:t>
            </a:r>
            <a:r>
              <a:rPr lang="lv-LV" sz="2800" dirty="0" smtClean="0"/>
              <a:t>: </a:t>
            </a:r>
            <a:r>
              <a:rPr lang="lv-LV" sz="2800" dirty="0" smtClean="0"/>
              <a:t/>
            </a:r>
            <a:br>
              <a:rPr lang="lv-LV" sz="2800" dirty="0" smtClean="0"/>
            </a:br>
            <a:r>
              <a:rPr lang="lv-LV" sz="2800" dirty="0" smtClean="0"/>
              <a:t>Galgauskas </a:t>
            </a:r>
            <a:r>
              <a:rPr lang="lv-LV" sz="2800" dirty="0" smtClean="0"/>
              <a:t>pagastā ir 19 zemnieku saimniecības un 260 piemājas saimniecības. </a:t>
            </a:r>
            <a:endParaRPr lang="lv-LV"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202362"/>
          </a:xfrm>
        </p:spPr>
        <p:txBody>
          <a:bodyPr>
            <a:normAutofit fontScale="90000"/>
          </a:bodyPr>
          <a:lstStyle/>
          <a:p>
            <a:r>
              <a:rPr lang="lv-LV" sz="3100" b="1" dirty="0" smtClean="0"/>
              <a:t/>
            </a:r>
            <a:br>
              <a:rPr lang="lv-LV" sz="3100" b="1" dirty="0" smtClean="0"/>
            </a:br>
            <a:r>
              <a:rPr lang="lv-LV" sz="3100" b="1" dirty="0" smtClean="0"/>
              <a:t/>
            </a:r>
            <a:br>
              <a:rPr lang="lv-LV" sz="3100" b="1" dirty="0" smtClean="0"/>
            </a:br>
            <a:r>
              <a:rPr lang="lv-LV" sz="3100" b="1" dirty="0" smtClean="0"/>
              <a:t>Kultūras </a:t>
            </a:r>
            <a:r>
              <a:rPr lang="lv-LV" sz="3100" b="1" dirty="0" smtClean="0"/>
              <a:t>un dabas </a:t>
            </a:r>
            <a:r>
              <a:rPr lang="lv-LV" sz="3100" b="1" dirty="0" smtClean="0"/>
              <a:t>pieminekļi</a:t>
            </a:r>
            <a:r>
              <a:rPr lang="lv-LV" sz="3100" dirty="0" smtClean="0"/>
              <a:t> </a:t>
            </a:r>
            <a:r>
              <a:rPr lang="lv-LV" sz="2700" dirty="0" smtClean="0"/>
              <a:t/>
            </a:r>
            <a:br>
              <a:rPr lang="lv-LV" sz="2700" dirty="0" smtClean="0"/>
            </a:br>
            <a:r>
              <a:rPr lang="lv-LV" sz="2200" dirty="0" smtClean="0"/>
              <a:t>Nozīmīgākie </a:t>
            </a:r>
            <a:r>
              <a:rPr lang="lv-LV" sz="2200" dirty="0" smtClean="0"/>
              <a:t>Galgauskas pagasta vietējās nozīmes kultūras pieminekļi ir: Galgauskas pamatskolas ēka un Galgauskas Dziedāšanas biedrības nams</a:t>
            </a:r>
            <a:r>
              <a:rPr lang="lv-LV" sz="2200" dirty="0" smtClean="0"/>
              <a:t>.</a:t>
            </a:r>
            <a:r>
              <a:rPr lang="lv-LV" sz="2700" dirty="0" smtClean="0"/>
              <a:t/>
            </a:r>
            <a:br>
              <a:rPr lang="lv-LV" sz="2700" dirty="0" smtClean="0"/>
            </a:br>
            <a:r>
              <a:rPr lang="lv-LV" sz="2700" dirty="0" smtClean="0"/>
              <a:t/>
            </a:r>
            <a:br>
              <a:rPr lang="lv-LV" sz="2700" dirty="0" smtClean="0"/>
            </a:br>
            <a:r>
              <a:rPr lang="lv-LV" sz="2700" dirty="0" smtClean="0"/>
              <a:t/>
            </a:r>
            <a:br>
              <a:rPr lang="lv-LV" sz="2700" dirty="0" smtClean="0"/>
            </a:br>
            <a:r>
              <a:rPr lang="lv-LV" sz="2700" dirty="0" smtClean="0"/>
              <a:t/>
            </a:r>
            <a:br>
              <a:rPr lang="lv-LV" sz="2700" dirty="0" smtClean="0"/>
            </a:br>
            <a:r>
              <a:rPr lang="lv-LV" sz="2700" dirty="0" smtClean="0"/>
              <a:t/>
            </a:r>
            <a:br>
              <a:rPr lang="lv-LV" sz="2700" dirty="0" smtClean="0"/>
            </a:br>
            <a:r>
              <a:rPr lang="lv-LV" sz="2700" dirty="0" smtClean="0"/>
              <a:t/>
            </a:r>
            <a:br>
              <a:rPr lang="lv-LV" sz="2700" dirty="0" smtClean="0"/>
            </a:br>
            <a:r>
              <a:rPr lang="lv-LV" sz="2700" dirty="0" smtClean="0"/>
              <a:t> </a:t>
            </a:r>
            <a:br>
              <a:rPr lang="lv-LV" sz="2700" dirty="0" smtClean="0"/>
            </a:br>
            <a:r>
              <a:rPr lang="lv-LV" sz="2700" dirty="0" smtClean="0"/>
              <a:t/>
            </a:r>
            <a:br>
              <a:rPr lang="lv-LV" sz="2700" dirty="0" smtClean="0"/>
            </a:br>
            <a:r>
              <a:rPr lang="lv-LV" sz="2200" dirty="0" smtClean="0"/>
              <a:t>Nozīmīgākie </a:t>
            </a:r>
            <a:r>
              <a:rPr lang="lv-LV" sz="2200" dirty="0" smtClean="0"/>
              <a:t>un īpaši aizsargājamie dabas objekti ir: dižkoks – Žuburu ozols (7m), ozols pie „Ozoliņu” mājām (5,2m), ozols pie „</a:t>
            </a:r>
            <a:r>
              <a:rPr lang="lv-LV" sz="2200" dirty="0" err="1" smtClean="0"/>
              <a:t>Nikliņu</a:t>
            </a:r>
            <a:r>
              <a:rPr lang="lv-LV" sz="2200" dirty="0" smtClean="0"/>
              <a:t>” mājām (4m). Vietējās nozīmes dabas aizsargājamo objektu sarakstā ietverts arī </a:t>
            </a:r>
            <a:r>
              <a:rPr lang="lv-LV" sz="2200" dirty="0" err="1" smtClean="0"/>
              <a:t>Plēķu</a:t>
            </a:r>
            <a:r>
              <a:rPr lang="lv-LV" sz="2200" dirty="0" smtClean="0"/>
              <a:t> laukakmens, tā apkārtmērs 14 metri. Akmens ir sarkanbrūns, </a:t>
            </a:r>
            <a:r>
              <a:rPr lang="lv-LV" sz="2200" dirty="0" err="1" smtClean="0"/>
              <a:t>lielkristalisks</a:t>
            </a:r>
            <a:r>
              <a:rPr lang="lv-LV" sz="2200" dirty="0" smtClean="0"/>
              <a:t> </a:t>
            </a:r>
            <a:r>
              <a:rPr lang="lv-LV" sz="2200" dirty="0" err="1" smtClean="0"/>
              <a:t>rapakivi</a:t>
            </a:r>
            <a:r>
              <a:rPr lang="lv-LV" sz="2200" dirty="0" smtClean="0"/>
              <a:t> granīts. Vietējās nozīmes arheoloģijas pieminekļi ir arī divi pilskalni. Bļodas kalns atrodas 2 km attālumā no Galgauskas centra. Tas ir 5-6 m augsts kalns, kuru veido viegla smilts. Nostāsti vēsta, ka kalnā nogrimusi baznīca. Ausenes pilskalns atrodas 500 m uz dienvidaustrumiem no „Lazdukalna” mājām, lauka vidū, 5-6 m augstā uzkalnā.</a:t>
            </a:r>
            <a:r>
              <a:rPr lang="lv-LV" dirty="0" smtClean="0"/>
              <a:t/>
            </a:r>
            <a:br>
              <a:rPr lang="lv-LV" dirty="0" smtClean="0"/>
            </a:br>
            <a:endParaRPr lang="lv-LV" dirty="0"/>
          </a:p>
        </p:txBody>
      </p:sp>
      <p:pic>
        <p:nvPicPr>
          <p:cNvPr id="3" name="Picture 2" descr="http://www.gulbenesbiblioteka.lv/atteli/pagasti/galgauska_tautas%20nams.jpg"/>
          <p:cNvPicPr/>
          <p:nvPr/>
        </p:nvPicPr>
        <p:blipFill>
          <a:blip r:embed="rId2" cstate="print"/>
          <a:srcRect/>
          <a:stretch>
            <a:fillRect/>
          </a:stretch>
        </p:blipFill>
        <p:spPr bwMode="auto">
          <a:xfrm>
            <a:off x="2971800" y="1447800"/>
            <a:ext cx="2862374" cy="229663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54762"/>
          </a:xfrm>
        </p:spPr>
        <p:txBody>
          <a:bodyPr>
            <a:normAutofit/>
          </a:bodyPr>
          <a:lstStyle/>
          <a:p>
            <a:r>
              <a:rPr lang="lv-LV" sz="2800" b="1" dirty="0" smtClean="0"/>
              <a:t>Ievērojamas personības:</a:t>
            </a:r>
            <a:r>
              <a:rPr lang="lv-LV" sz="2800" dirty="0" smtClean="0"/>
              <a:t> </a:t>
            </a:r>
            <a:r>
              <a:rPr lang="lv-LV" sz="2800" dirty="0" smtClean="0"/>
              <a:t/>
            </a:r>
            <a:br>
              <a:rPr lang="lv-LV" sz="2800" dirty="0" smtClean="0"/>
            </a:br>
            <a:r>
              <a:rPr lang="lv-LV" sz="2800" dirty="0" smtClean="0"/>
              <a:t/>
            </a:r>
            <a:br>
              <a:rPr lang="lv-LV" sz="2800" dirty="0" smtClean="0"/>
            </a:br>
            <a:r>
              <a:rPr lang="lv-LV" sz="2800" dirty="0" err="1" smtClean="0"/>
              <a:t>Galgausnieši</a:t>
            </a:r>
            <a:r>
              <a:rPr lang="lv-LV" sz="2800" dirty="0" smtClean="0"/>
              <a:t> </a:t>
            </a:r>
            <a:r>
              <a:rPr lang="lv-LV" sz="2800" dirty="0" smtClean="0"/>
              <a:t>pamatoti lepojas ar saviem novadniekiem: dzejniekiem un rakstniekiem – </a:t>
            </a:r>
            <a:r>
              <a:rPr lang="lv-LV" sz="2800" dirty="0" err="1" smtClean="0"/>
              <a:t>Birzmalieti</a:t>
            </a:r>
            <a:r>
              <a:rPr lang="lv-LV" sz="2800" dirty="0" smtClean="0"/>
              <a:t>, Jāni Baltiņu, Alvilu Cepli, Alfonsu Franci, Alisi Kroni – Lauriņu, Viju </a:t>
            </a:r>
            <a:r>
              <a:rPr lang="lv-LV" sz="2800" dirty="0" err="1" smtClean="0"/>
              <a:t>Poļaku-Rikveili,</a:t>
            </a:r>
            <a:r>
              <a:rPr lang="lv-LV" sz="2800" dirty="0" smtClean="0"/>
              <a:t> Artūru </a:t>
            </a:r>
            <a:r>
              <a:rPr lang="lv-LV" sz="2800" dirty="0" err="1" smtClean="0"/>
              <a:t>Snipu</a:t>
            </a:r>
            <a:r>
              <a:rPr lang="lv-LV" sz="2800" dirty="0" smtClean="0"/>
              <a:t>, folkloristi Ritu </a:t>
            </a:r>
            <a:r>
              <a:rPr lang="lv-LV" sz="2800" dirty="0" err="1" smtClean="0"/>
              <a:t>Drīzuli</a:t>
            </a:r>
            <a:r>
              <a:rPr lang="lv-LV" sz="2800" dirty="0" smtClean="0"/>
              <a:t>, fotogrāfu Ferdinandu </a:t>
            </a:r>
            <a:r>
              <a:rPr lang="lv-LV" sz="2800" dirty="0" err="1" smtClean="0"/>
              <a:t>Knoku</a:t>
            </a:r>
            <a:r>
              <a:rPr lang="lv-LV" sz="2800" dirty="0" smtClean="0"/>
              <a:t>, kordiriģentu Haraldu Medni, novadpētnieku Oļģertu Miezīti, gleznotāju Kārli </a:t>
            </a:r>
            <a:r>
              <a:rPr lang="lv-LV" sz="2800" dirty="0" err="1" smtClean="0"/>
              <a:t>Dekteru</a:t>
            </a:r>
            <a:r>
              <a:rPr lang="lv-LV" sz="2800" dirty="0" smtClean="0"/>
              <a:t> un biznesmeni Gundegu </a:t>
            </a:r>
            <a:r>
              <a:rPr lang="lv-LV" sz="2800" dirty="0" err="1" smtClean="0"/>
              <a:t>Sauškinu</a:t>
            </a:r>
            <a:r>
              <a:rPr lang="lv-LV" sz="2800" dirty="0" smtClean="0"/>
              <a:t>.</a:t>
            </a:r>
            <a:endParaRPr lang="lv-LV"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lv-LV" sz="2800" dirty="0" smtClean="0"/>
              <a:t>Galgauskas skolas saknes meklējamas ap 1830.gadu. Koka materiālus skolas celšanai dāvājis barons </a:t>
            </a:r>
            <a:r>
              <a:rPr lang="lv-LV" sz="2800" dirty="0" err="1" smtClean="0"/>
              <a:t>Mengdens</a:t>
            </a:r>
            <a:r>
              <a:rPr lang="lv-LV" sz="2800" dirty="0" smtClean="0"/>
              <a:t>, bet skolu cēlis pagasts par saviem līdzekļiem. Skolotāju vietā strādāja cilvēki, kas mācēja lasīt, mācītājs pārbaudīja viņu darbu. Mācīšanu veikuši arī ceļojošie skolotāji. </a:t>
            </a:r>
            <a:r>
              <a:rPr lang="lv-LV" sz="2800" dirty="0" smtClean="0"/>
              <a:t/>
            </a:r>
            <a:br>
              <a:rPr lang="lv-LV" sz="2800" dirty="0" smtClean="0"/>
            </a:br>
            <a:endParaRPr lang="lv-LV"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82000" cy="6126162"/>
          </a:xfrm>
        </p:spPr>
        <p:txBody>
          <a:bodyPr>
            <a:normAutofit/>
          </a:bodyPr>
          <a:lstStyle/>
          <a:p>
            <a:r>
              <a:rPr lang="lv-LV" sz="3600" i="1" dirty="0" smtClean="0"/>
              <a:t>Skolas vadība:</a:t>
            </a:r>
            <a:r>
              <a:rPr lang="lv-LV" sz="2800" i="1" dirty="0" smtClean="0"/>
              <a:t/>
            </a:r>
            <a:br>
              <a:rPr lang="lv-LV" sz="2800" i="1" dirty="0" smtClean="0"/>
            </a:br>
            <a:r>
              <a:rPr lang="lv-LV" sz="2800" i="1" dirty="0" smtClean="0"/>
              <a:t/>
            </a:r>
            <a:br>
              <a:rPr lang="lv-LV" sz="2800" i="1" dirty="0" smtClean="0"/>
            </a:br>
            <a:r>
              <a:rPr lang="lv-LV" sz="2800" dirty="0" smtClean="0"/>
              <a:t>Iveta </a:t>
            </a:r>
            <a:r>
              <a:rPr lang="lv-LV" sz="2800" dirty="0" err="1" smtClean="0"/>
              <a:t>Dzene</a:t>
            </a:r>
            <a:r>
              <a:rPr lang="lv-LV" sz="2800" dirty="0" smtClean="0"/>
              <a:t> – direktore</a:t>
            </a:r>
            <a:br>
              <a:rPr lang="lv-LV" sz="2800" dirty="0" smtClean="0"/>
            </a:br>
            <a:r>
              <a:rPr lang="lv-LV" sz="2800" dirty="0" smtClean="0"/>
              <a:t>Elita </a:t>
            </a:r>
            <a:r>
              <a:rPr lang="lv-LV" sz="2800" dirty="0" err="1" smtClean="0"/>
              <a:t>Birže</a:t>
            </a:r>
            <a:r>
              <a:rPr lang="lv-LV" sz="2800" dirty="0" smtClean="0"/>
              <a:t> – direktores vietniece izglītības jomā</a:t>
            </a:r>
            <a:br>
              <a:rPr lang="lv-LV" sz="2800" dirty="0" smtClean="0"/>
            </a:br>
            <a:r>
              <a:rPr lang="lv-LV" sz="2800" dirty="0" smtClean="0"/>
              <a:t>Liena </a:t>
            </a:r>
            <a:r>
              <a:rPr lang="lv-LV" sz="2800" dirty="0" err="1" smtClean="0"/>
              <a:t>Silauniece</a:t>
            </a:r>
            <a:r>
              <a:rPr lang="lv-LV" sz="2800" dirty="0" smtClean="0"/>
              <a:t> – audzināšanas un interešu izglītības darba koordinatore</a:t>
            </a:r>
            <a:br>
              <a:rPr lang="lv-LV" sz="2800" dirty="0" smtClean="0"/>
            </a:br>
            <a:r>
              <a:rPr lang="lv-LV" sz="2800" dirty="0" smtClean="0"/>
              <a:t>Aivars Dzenis – saimniecības daļas vadītājs</a:t>
            </a:r>
            <a:br>
              <a:rPr lang="lv-LV" sz="2800" dirty="0" smtClean="0"/>
            </a:br>
            <a:r>
              <a:rPr lang="lv-LV" sz="2800" dirty="0" smtClean="0"/>
              <a:t/>
            </a:r>
            <a:br>
              <a:rPr lang="lv-LV" sz="2800" dirty="0" smtClean="0"/>
            </a:br>
            <a:endParaRPr lang="lv-LV"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lv-LV" sz="3100" dirty="0" smtClean="0"/>
              <a:t/>
            </a:r>
            <a:br>
              <a:rPr lang="lv-LV" sz="3100" dirty="0" smtClean="0"/>
            </a:br>
            <a:r>
              <a:rPr lang="lv-LV" sz="3100" dirty="0" smtClean="0"/>
              <a:t>Pedagogu </a:t>
            </a:r>
            <a:r>
              <a:rPr lang="lv-LV" sz="3100" dirty="0" smtClean="0"/>
              <a:t>kvalifikācija</a:t>
            </a:r>
            <a:br>
              <a:rPr lang="lv-LV" sz="3100" dirty="0" smtClean="0"/>
            </a:br>
            <a:r>
              <a:rPr lang="lv-LV" sz="3100" dirty="0" smtClean="0"/>
              <a:t/>
            </a:r>
            <a:br>
              <a:rPr lang="lv-LV" sz="3100" dirty="0" smtClean="0"/>
            </a:br>
            <a:r>
              <a:rPr lang="lv-LV" sz="3100" dirty="0" smtClean="0"/>
              <a:t>Skolā strādā 16 pedagogi, no tiem 11 pedagogi pamatdarbā</a:t>
            </a:r>
            <a:r>
              <a:rPr lang="lv-LV" sz="3100" dirty="0" smtClean="0"/>
              <a:t>. </a:t>
            </a:r>
            <a:r>
              <a:rPr lang="lv-LV" sz="3100" dirty="0" smtClean="0"/>
              <a:t>A</a:t>
            </a:r>
            <a:r>
              <a:rPr lang="lv-LV" sz="3100" dirty="0" smtClean="0"/>
              <a:t>r maģistra </a:t>
            </a:r>
            <a:r>
              <a:rPr lang="lv-LV" sz="3100" dirty="0" smtClean="0"/>
              <a:t>grādu </a:t>
            </a:r>
            <a:r>
              <a:rPr lang="lv-LV" sz="3100" dirty="0" smtClean="0"/>
              <a:t>4 </a:t>
            </a:r>
            <a:r>
              <a:rPr lang="lv-LV" sz="3100" dirty="0" smtClean="0"/>
              <a:t>jeb </a:t>
            </a:r>
            <a:r>
              <a:rPr lang="lv-LV" sz="3100" dirty="0" smtClean="0"/>
              <a:t>25 </a:t>
            </a:r>
            <a:r>
              <a:rPr lang="lv-LV" sz="3100" dirty="0" smtClean="0"/>
              <a:t>% </a:t>
            </a:r>
            <a:r>
              <a:rPr lang="lv-LV" sz="3100" dirty="0" smtClean="0"/>
              <a:t>pedagogi.</a:t>
            </a:r>
            <a:br>
              <a:rPr lang="lv-LV" sz="3100" dirty="0" smtClean="0"/>
            </a:br>
            <a:r>
              <a:rPr lang="lv-LV" sz="3100" dirty="0" smtClean="0"/>
              <a:t/>
            </a:r>
            <a:br>
              <a:rPr lang="lv-LV" sz="3100" dirty="0" smtClean="0"/>
            </a:br>
            <a:r>
              <a:rPr lang="lv-LV" sz="3100" dirty="0" smtClean="0"/>
              <a:t>Skolā </a:t>
            </a:r>
            <a:r>
              <a:rPr lang="lv-LV" sz="3100" dirty="0" smtClean="0"/>
              <a:t>ir atbalsta personāls </a:t>
            </a:r>
            <a:r>
              <a:rPr lang="lv-LV" sz="3100" dirty="0" smtClean="0"/>
              <a:t>–</a:t>
            </a:r>
            <a:r>
              <a:rPr lang="lv-LV" sz="3100" dirty="0" smtClean="0"/>
              <a:t/>
            </a:r>
            <a:br>
              <a:rPr lang="lv-LV" sz="3100" dirty="0" smtClean="0"/>
            </a:br>
            <a:r>
              <a:rPr lang="lv-LV" sz="3100" dirty="0" smtClean="0"/>
              <a:t>logopēds, Gulbenes novada Izglītības, kultūras un sporta (turpmāk </a:t>
            </a:r>
            <a:r>
              <a:rPr lang="lv-LV" sz="3100" dirty="0" smtClean="0"/>
              <a:t>–IKS</a:t>
            </a:r>
            <a:r>
              <a:rPr lang="lv-LV" sz="3100" dirty="0" smtClean="0"/>
              <a:t>) </a:t>
            </a:r>
            <a:r>
              <a:rPr lang="lv-LV" sz="3100" dirty="0" smtClean="0"/>
              <a:t>nodaļas piesaistīts psihologs.</a:t>
            </a:r>
            <a:r>
              <a:rPr lang="lv-LV" dirty="0" smtClean="0"/>
              <a:t/>
            </a:r>
            <a:br>
              <a:rPr lang="lv-LV" dirty="0" smtClean="0"/>
            </a:br>
            <a:r>
              <a:rPr lang="lv-LV" dirty="0" smtClean="0"/>
              <a:t/>
            </a:r>
            <a:br>
              <a:rPr lang="lv-LV" dirty="0" smtClean="0"/>
            </a:br>
            <a:endParaRPr lang="lv-LV"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ormAutofit/>
          </a:bodyPr>
          <a:lstStyle/>
          <a:p>
            <a:r>
              <a:rPr lang="lv-LV" sz="2800" i="1" dirty="0" smtClean="0"/>
              <a:t>Izglītības programmas:</a:t>
            </a:r>
            <a:br>
              <a:rPr lang="lv-LV" sz="2800" i="1" dirty="0" smtClean="0"/>
            </a:br>
            <a:r>
              <a:rPr lang="lv-LV" sz="2800" i="1" dirty="0" smtClean="0"/>
              <a:t/>
            </a:r>
            <a:br>
              <a:rPr lang="lv-LV" sz="2800" i="1" dirty="0" smtClean="0"/>
            </a:br>
            <a:r>
              <a:rPr lang="lv-LV" sz="2800" dirty="0" smtClean="0"/>
              <a:t>• Vispārizglītojošā pirmsskolas izglītības programma</a:t>
            </a:r>
            <a:br>
              <a:rPr lang="lv-LV" sz="2800" dirty="0" smtClean="0"/>
            </a:br>
            <a:r>
              <a:rPr lang="lv-LV" sz="2800" dirty="0" smtClean="0"/>
              <a:t>• Vispārējās pamatizglītības programma</a:t>
            </a:r>
            <a:br>
              <a:rPr lang="lv-LV" sz="2800" dirty="0" smtClean="0"/>
            </a:br>
            <a:r>
              <a:rPr lang="lv-LV" sz="2800" dirty="0" smtClean="0"/>
              <a:t>• Speciālās pamatizglītības programma izglītojamiem ar psihiskās attīstības aizturi un grūtībām mācībās,  kuri integrēti vispārējās izglītības iestādē</a:t>
            </a:r>
            <a:br>
              <a:rPr lang="lv-LV" sz="2800" dirty="0" smtClean="0"/>
            </a:br>
            <a:r>
              <a:rPr lang="lv-LV" sz="2800" dirty="0" smtClean="0"/>
              <a:t>• Speciālās pamatizglītības programma izglītojamiem ar garīgās attīstības traucējumiem</a:t>
            </a:r>
            <a:endParaRPr lang="lv-LV"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202362"/>
          </a:xfrm>
        </p:spPr>
        <p:txBody>
          <a:bodyPr>
            <a:normAutofit/>
          </a:bodyPr>
          <a:lstStyle/>
          <a:p>
            <a:r>
              <a:rPr lang="lv-LV" sz="2800" i="1" dirty="0" smtClean="0"/>
              <a:t>Interešu izglītība:</a:t>
            </a:r>
            <a:br>
              <a:rPr lang="lv-LV" sz="2800" i="1" dirty="0" smtClean="0"/>
            </a:br>
            <a:r>
              <a:rPr lang="lv-LV" sz="2800" i="1" dirty="0" smtClean="0"/>
              <a:t/>
            </a:r>
            <a:br>
              <a:rPr lang="lv-LV" sz="2800" i="1" dirty="0" smtClean="0"/>
            </a:br>
            <a:r>
              <a:rPr lang="lv-LV" sz="2800" dirty="0" smtClean="0"/>
              <a:t>• Teātra pulciņš</a:t>
            </a:r>
            <a:br>
              <a:rPr lang="lv-LV" sz="2800" dirty="0" smtClean="0"/>
            </a:br>
            <a:r>
              <a:rPr lang="lv-LV" sz="2800" dirty="0" smtClean="0"/>
              <a:t>• Koris</a:t>
            </a:r>
            <a:br>
              <a:rPr lang="lv-LV" sz="2800" dirty="0" smtClean="0"/>
            </a:br>
            <a:r>
              <a:rPr lang="lv-LV" sz="2800" dirty="0" smtClean="0"/>
              <a:t>• Vokāli instrumentālais ansamblis</a:t>
            </a:r>
            <a:br>
              <a:rPr lang="lv-LV" sz="2800" dirty="0" smtClean="0"/>
            </a:br>
            <a:r>
              <a:rPr lang="lv-LV" sz="2800" dirty="0" smtClean="0"/>
              <a:t>• Vides pulciņš „ Gliemezis” </a:t>
            </a:r>
            <a:br>
              <a:rPr lang="lv-LV" sz="2800" dirty="0" smtClean="0"/>
            </a:br>
            <a:r>
              <a:rPr lang="lv-LV" sz="2800" dirty="0" smtClean="0"/>
              <a:t>• Kokapstrādes pulciņš</a:t>
            </a:r>
            <a:br>
              <a:rPr lang="lv-LV" sz="2800" dirty="0" smtClean="0"/>
            </a:br>
            <a:r>
              <a:rPr lang="lv-LV" sz="2800" dirty="0" smtClean="0"/>
              <a:t>• Lietišķās mākslas pulciņš</a:t>
            </a:r>
            <a:br>
              <a:rPr lang="lv-LV" sz="2800" dirty="0" smtClean="0"/>
            </a:br>
            <a:r>
              <a:rPr lang="lv-LV" sz="2800" dirty="0" smtClean="0"/>
              <a:t>• Galgauskas 542.mazpulks</a:t>
            </a:r>
            <a:br>
              <a:rPr lang="lv-LV" sz="2800" dirty="0" smtClean="0"/>
            </a:br>
            <a:r>
              <a:rPr lang="lv-LV" sz="2800" dirty="0" smtClean="0"/>
              <a:t>• Vispārējā fiziskā sagatavotība</a:t>
            </a:r>
            <a:br>
              <a:rPr lang="lv-LV" sz="2800" dirty="0" smtClean="0"/>
            </a:br>
            <a:r>
              <a:rPr lang="lv-LV" sz="2800" dirty="0" smtClean="0"/>
              <a:t>• Tautu deju pulciņš</a:t>
            </a:r>
            <a:br>
              <a:rPr lang="lv-LV" sz="2800" dirty="0" smtClean="0"/>
            </a:br>
            <a:r>
              <a:rPr lang="lv-LV" sz="2800" dirty="0" smtClean="0"/>
              <a:t>• Animācijas pulciņš</a:t>
            </a:r>
            <a:endParaRPr lang="lv-LV" sz="2800" dirty="0"/>
          </a:p>
        </p:txBody>
      </p:sp>
      <p:pic>
        <p:nvPicPr>
          <p:cNvPr id="3" name="Picture 2" descr="gatavo"/>
          <p:cNvPicPr/>
          <p:nvPr/>
        </p:nvPicPr>
        <p:blipFill>
          <a:blip r:embed="rId2" cstate="print"/>
          <a:srcRect/>
          <a:stretch>
            <a:fillRect/>
          </a:stretch>
        </p:blipFill>
        <p:spPr bwMode="auto">
          <a:xfrm>
            <a:off x="7162800" y="2971800"/>
            <a:ext cx="1424940" cy="190309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278562"/>
          </a:xfrm>
        </p:spPr>
        <p:txBody>
          <a:bodyPr>
            <a:normAutofit fontScale="90000"/>
          </a:bodyPr>
          <a:lstStyle/>
          <a:p>
            <a:pPr algn="l"/>
            <a:r>
              <a:rPr lang="lv-LV" sz="3200" dirty="0" smtClean="0"/>
              <a:t>Mazpulcēnu aktivitātes:</a:t>
            </a:r>
            <a:r>
              <a:rPr lang="lv-LV" sz="2800" dirty="0" smtClean="0"/>
              <a:t/>
            </a:r>
            <a:br>
              <a:rPr lang="lv-LV" sz="2800" dirty="0" smtClean="0"/>
            </a:br>
            <a:r>
              <a:rPr lang="lv-LV" sz="2800" dirty="0" smtClean="0">
                <a:latin typeface="Garamond"/>
              </a:rPr>
              <a:t>▪ </a:t>
            </a:r>
            <a:r>
              <a:rPr lang="lv-LV" sz="2400" dirty="0" smtClean="0"/>
              <a:t>Mazpulcēni </a:t>
            </a:r>
            <a:r>
              <a:rPr lang="lv-LV" sz="2400" dirty="0" smtClean="0"/>
              <a:t>gatavo putnu barotavas un palīdz viņiem sagaidīt pavasari</a:t>
            </a:r>
            <a:r>
              <a:rPr lang="lv-LV" sz="2400" dirty="0" smtClean="0"/>
              <a:t>.</a:t>
            </a:r>
            <a:br>
              <a:rPr lang="lv-LV" sz="2400" dirty="0" smtClean="0"/>
            </a:br>
            <a:r>
              <a:rPr lang="lv-LV" sz="2400" dirty="0" smtClean="0">
                <a:latin typeface="Garamond"/>
              </a:rPr>
              <a:t>▪ </a:t>
            </a:r>
            <a:r>
              <a:rPr lang="lv-LV" sz="2400" dirty="0" smtClean="0"/>
              <a:t>Mazpulcēni </a:t>
            </a:r>
            <a:r>
              <a:rPr lang="lv-LV" sz="2400" dirty="0" smtClean="0"/>
              <a:t>ciemojās </a:t>
            </a:r>
            <a:r>
              <a:rPr lang="lv-LV" sz="2400" dirty="0" smtClean="0"/>
              <a:t>Kalsnavas </a:t>
            </a:r>
            <a:r>
              <a:rPr lang="lv-LV" sz="2400" dirty="0" err="1" smtClean="0"/>
              <a:t>arborētumā</a:t>
            </a:r>
            <a:r>
              <a:rPr lang="lv-LV" sz="2400" dirty="0" smtClean="0"/>
              <a:t>, </a:t>
            </a:r>
            <a:r>
              <a:rPr lang="lv-LV" sz="2400" dirty="0" err="1" smtClean="0"/>
              <a:t>Čiekurkaltē</a:t>
            </a:r>
            <a:r>
              <a:rPr lang="lv-LV" sz="2400" dirty="0" smtClean="0"/>
              <a:t>, </a:t>
            </a:r>
            <a:r>
              <a:rPr lang="lv-LV" sz="2400" dirty="0" smtClean="0"/>
              <a:t>apmeklēja </a:t>
            </a:r>
            <a:r>
              <a:rPr lang="lv-LV" sz="2400" dirty="0" smtClean="0"/>
              <a:t>kokaudzētavu ” Podiņi” Lubānā un apskata akmeņu, krūzīšu un seno darba rīku kolekciju ” </a:t>
            </a:r>
            <a:r>
              <a:rPr lang="lv-LV" sz="2400" dirty="0" err="1" smtClean="0"/>
              <a:t>Vaidavās</a:t>
            </a:r>
            <a:r>
              <a:rPr lang="lv-LV" sz="2400" dirty="0" smtClean="0"/>
              <a:t>”. </a:t>
            </a:r>
            <a:r>
              <a:rPr lang="lv-LV" sz="2400" dirty="0" smtClean="0"/>
              <a:t/>
            </a:r>
            <a:br>
              <a:rPr lang="lv-LV" sz="2400" dirty="0" smtClean="0"/>
            </a:br>
            <a:r>
              <a:rPr lang="lv-LV" sz="2400" dirty="0" smtClean="0">
                <a:latin typeface="Garamond"/>
              </a:rPr>
              <a:t> ▪ </a:t>
            </a:r>
            <a:r>
              <a:rPr lang="lv-LV" sz="2400" dirty="0" smtClean="0"/>
              <a:t>Mazpulkiem </a:t>
            </a:r>
            <a:r>
              <a:rPr lang="lv-LV" sz="2400" dirty="0" smtClean="0"/>
              <a:t>„</a:t>
            </a:r>
            <a:r>
              <a:rPr lang="lv-LV" sz="2400" dirty="0" err="1" smtClean="0"/>
              <a:t>Burkānprāts</a:t>
            </a:r>
            <a:r>
              <a:rPr lang="lv-LV" sz="2400" dirty="0" smtClean="0"/>
              <a:t>” - </a:t>
            </a:r>
            <a:r>
              <a:rPr lang="lv-LV" sz="2800" dirty="0" smtClean="0"/>
              <a:t> </a:t>
            </a:r>
            <a:r>
              <a:rPr lang="lv-LV" sz="2400" dirty="0" smtClean="0"/>
              <a:t>cepām, griezām, rīvējām burkānus un no tiem gatavojām garšīgus </a:t>
            </a:r>
            <a:r>
              <a:rPr lang="lv-LV" sz="2400" dirty="0" smtClean="0"/>
              <a:t>ēdienus, </a:t>
            </a:r>
            <a:r>
              <a:rPr lang="lv-LV" sz="2400" dirty="0" smtClean="0"/>
              <a:t>ar kuriem arī mielojāmies.</a:t>
            </a:r>
            <a:br>
              <a:rPr lang="lv-LV" sz="2400" dirty="0" smtClean="0"/>
            </a:br>
            <a:r>
              <a:rPr lang="lv-LV" sz="2400" dirty="0" smtClean="0">
                <a:latin typeface="Garamond"/>
              </a:rPr>
              <a:t>▪ “</a:t>
            </a:r>
            <a:r>
              <a:rPr lang="lv-LV" sz="2400" dirty="0" smtClean="0"/>
              <a:t>Sēņošanas maratons”. </a:t>
            </a:r>
            <a:br>
              <a:rPr lang="lv-LV" sz="2400" dirty="0" smtClean="0"/>
            </a:br>
            <a:r>
              <a:rPr lang="lv-LV" sz="2800" dirty="0" smtClean="0"/>
              <a:t> </a:t>
            </a:r>
            <a:r>
              <a:rPr lang="lv-LV" sz="2800" dirty="0" smtClean="0">
                <a:latin typeface="Garamond"/>
              </a:rPr>
              <a:t>▪ </a:t>
            </a:r>
            <a:r>
              <a:rPr lang="lv-LV" sz="2200" dirty="0" smtClean="0"/>
              <a:t>Esam </a:t>
            </a:r>
            <a:r>
              <a:rPr lang="lv-LV" sz="2200" dirty="0" smtClean="0"/>
              <a:t>iesaistījušies GRUNTWIG projektā „</a:t>
            </a:r>
            <a:r>
              <a:rPr lang="lv-LV" sz="2200" dirty="0" err="1" smtClean="0"/>
              <a:t>Green</a:t>
            </a:r>
            <a:r>
              <a:rPr lang="lv-LV" sz="2200" dirty="0" smtClean="0"/>
              <a:t> </a:t>
            </a:r>
            <a:r>
              <a:rPr lang="lv-LV" sz="2200" dirty="0" err="1" smtClean="0"/>
              <a:t>fingers</a:t>
            </a:r>
            <a:r>
              <a:rPr lang="lv-LV" sz="2200" dirty="0" smtClean="0"/>
              <a:t>” – latviskojot „Zaļie pirkstiņi”, ar mērķi popularizēt zaļo domāšanu un rosināt bērnus apgūt vecvecāku pieredzi. </a:t>
            </a:r>
            <a:r>
              <a:rPr lang="lv-LV" sz="2700" dirty="0" smtClean="0">
                <a:latin typeface="Garamond"/>
              </a:rPr>
              <a:t/>
            </a:r>
            <a:br>
              <a:rPr lang="lv-LV" sz="2700" dirty="0" smtClean="0">
                <a:latin typeface="Garamond"/>
              </a:rPr>
            </a:br>
            <a:r>
              <a:rPr lang="lv-LV" sz="2800" b="1" dirty="0" smtClean="0"/>
              <a:t/>
            </a:r>
            <a:br>
              <a:rPr lang="lv-LV" sz="2800" b="1"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3" name="Picture 2" descr="http://www.galgauskasskola.lv/wp-content/uploads/2012/10/SAM_0704-300x225.jpg">
            <a:hlinkClick r:id="rId2"/>
          </p:cNvPr>
          <p:cNvPicPr/>
          <p:nvPr/>
        </p:nvPicPr>
        <p:blipFill>
          <a:blip r:embed="rId3" cstate="print"/>
          <a:srcRect/>
          <a:stretch>
            <a:fillRect/>
          </a:stretch>
        </p:blipFill>
        <p:spPr bwMode="auto">
          <a:xfrm>
            <a:off x="762000" y="4876800"/>
            <a:ext cx="1998980" cy="1510030"/>
          </a:xfrm>
          <a:prstGeom prst="rect">
            <a:avLst/>
          </a:prstGeom>
          <a:noFill/>
          <a:ln w="9525">
            <a:noFill/>
            <a:miter lim="800000"/>
            <a:headEnd/>
            <a:tailEnd/>
          </a:ln>
        </p:spPr>
      </p:pic>
      <p:pic>
        <p:nvPicPr>
          <p:cNvPr id="4" name="Picture 3" descr="http://www.galgauskasskola.lv/wp-content/uploads/2011/08/seenosana-300x280.jpg">
            <a:hlinkClick r:id="rId4"/>
          </p:cNvPr>
          <p:cNvPicPr/>
          <p:nvPr/>
        </p:nvPicPr>
        <p:blipFill>
          <a:blip r:embed="rId5" cstate="print"/>
          <a:srcRect/>
          <a:stretch>
            <a:fillRect/>
          </a:stretch>
        </p:blipFill>
        <p:spPr bwMode="auto">
          <a:xfrm>
            <a:off x="6629400" y="4572000"/>
            <a:ext cx="1640840" cy="1752600"/>
          </a:xfrm>
          <a:prstGeom prst="rect">
            <a:avLst/>
          </a:prstGeom>
          <a:noFill/>
          <a:ln w="9525">
            <a:noFill/>
            <a:miter lim="800000"/>
            <a:headEnd/>
            <a:tailEnd/>
          </a:ln>
        </p:spPr>
      </p:pic>
      <p:pic>
        <p:nvPicPr>
          <p:cNvPr id="5" name="Picture 4" descr="gatavo"/>
          <p:cNvPicPr/>
          <p:nvPr/>
        </p:nvPicPr>
        <p:blipFill>
          <a:blip r:embed="rId6" cstate="print"/>
          <a:srcRect/>
          <a:stretch>
            <a:fillRect/>
          </a:stretch>
        </p:blipFill>
        <p:spPr bwMode="auto">
          <a:xfrm>
            <a:off x="3962400" y="4495800"/>
            <a:ext cx="1424940" cy="190309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745162"/>
          </a:xfrm>
        </p:spPr>
        <p:txBody>
          <a:bodyPr>
            <a:normAutofit/>
          </a:bodyPr>
          <a:lstStyle/>
          <a:p>
            <a:r>
              <a:rPr lang="lv-LV" sz="2400" b="1" dirty="0" smtClean="0"/>
              <a:t>Vides </a:t>
            </a:r>
            <a:r>
              <a:rPr lang="lv-LV" sz="2400" b="1" dirty="0" smtClean="0"/>
              <a:t>pulciņš </a:t>
            </a:r>
            <a:r>
              <a:rPr lang="lv-LV" sz="2400" b="1" dirty="0" smtClean="0"/>
              <a:t>„Gliemezis </a:t>
            </a:r>
            <a:r>
              <a:rPr lang="lv-LV" sz="2400" b="1" dirty="0" smtClean="0"/>
              <a:t>”</a:t>
            </a:r>
            <a:br>
              <a:rPr lang="lv-LV" sz="2400" b="1" dirty="0" smtClean="0"/>
            </a:br>
            <a:r>
              <a:rPr lang="lv-LV" sz="2400" b="1" dirty="0" smtClean="0"/>
              <a:t/>
            </a:r>
            <a:br>
              <a:rPr lang="lv-LV" sz="2400" b="1" dirty="0" smtClean="0"/>
            </a:br>
            <a:r>
              <a:rPr lang="lv-LV" sz="2400" b="1" dirty="0" smtClean="0">
                <a:latin typeface="Garamond"/>
              </a:rPr>
              <a:t>▪ </a:t>
            </a:r>
            <a:r>
              <a:rPr lang="lv-LV" sz="2200" dirty="0" smtClean="0"/>
              <a:t>Upes </a:t>
            </a:r>
            <a:r>
              <a:rPr lang="lv-LV" sz="2200" dirty="0" smtClean="0"/>
              <a:t>takas </a:t>
            </a:r>
            <a:r>
              <a:rPr lang="lv-LV" sz="2200" dirty="0" smtClean="0"/>
              <a:t>augu pētīšana rudenī</a:t>
            </a:r>
            <a:r>
              <a:rPr lang="lv-LV" sz="2200" dirty="0" smtClean="0"/>
              <a:t/>
            </a:r>
            <a:br>
              <a:rPr lang="lv-LV" sz="2200" dirty="0" smtClean="0"/>
            </a:br>
            <a:r>
              <a:rPr lang="lv-LV" sz="2000" b="1" dirty="0" smtClean="0">
                <a:latin typeface="Garamond"/>
              </a:rPr>
              <a:t> ▪ </a:t>
            </a:r>
            <a:r>
              <a:rPr lang="lv-LV" sz="2200" dirty="0" smtClean="0"/>
              <a:t>akcija </a:t>
            </a:r>
            <a:r>
              <a:rPr lang="lv-LV" sz="2200" dirty="0" smtClean="0"/>
              <a:t>„Vāksim zīles</a:t>
            </a:r>
            <a:r>
              <a:rPr lang="lv-LV" sz="2200" dirty="0" smtClean="0"/>
              <a:t>”</a:t>
            </a:r>
            <a:r>
              <a:rPr lang="lv-LV" sz="2200" dirty="0" smtClean="0"/>
              <a:t/>
            </a:r>
            <a:br>
              <a:rPr lang="lv-LV" sz="2200" dirty="0" smtClean="0"/>
            </a:br>
            <a:r>
              <a:rPr lang="lv-LV" sz="2000" b="1" dirty="0" smtClean="0">
                <a:latin typeface="Garamond"/>
              </a:rPr>
              <a:t> ▪ </a:t>
            </a:r>
            <a:r>
              <a:rPr lang="lv-LV" sz="2200" dirty="0" smtClean="0"/>
              <a:t>makulatūras vākšana, akcija “Izglābsim </a:t>
            </a:r>
            <a:r>
              <a:rPr lang="lv-LV" sz="2200" dirty="0" smtClean="0"/>
              <a:t>koku</a:t>
            </a:r>
            <a:r>
              <a:rPr lang="lv-LV" sz="2200" dirty="0" smtClean="0"/>
              <a:t>!”</a:t>
            </a:r>
            <a:r>
              <a:rPr lang="lv-LV" sz="2200" dirty="0" smtClean="0"/>
              <a:t/>
            </a:r>
            <a:br>
              <a:rPr lang="lv-LV" sz="2200" dirty="0" smtClean="0"/>
            </a:br>
            <a:r>
              <a:rPr lang="lv-LV" sz="2000" b="1" dirty="0" smtClean="0">
                <a:latin typeface="Garamond"/>
              </a:rPr>
              <a:t> ▪ </a:t>
            </a:r>
            <a:r>
              <a:rPr lang="lv-LV" sz="2200" dirty="0" smtClean="0"/>
              <a:t>ekskursija uz </a:t>
            </a:r>
            <a:r>
              <a:rPr lang="lv-LV" sz="2200" dirty="0" smtClean="0"/>
              <a:t>Gulbenes notekūdeņu attīrīšanas </a:t>
            </a:r>
            <a:r>
              <a:rPr lang="lv-LV" sz="2200" dirty="0" smtClean="0"/>
              <a:t>iekārtām, kur uzzinājām </a:t>
            </a:r>
            <a:r>
              <a:rPr lang="lv-LV" sz="2200" dirty="0" smtClean="0"/>
              <a:t>un redzējām, ka notekūdeņus attīra gan no dūņām, gan no atkritumiem, smiltīm un taukiem. Pārliecinājāmies, ka tuvējā Asarīšu upē ieplūst attīrīts, tīrs ūdens.</a:t>
            </a:r>
            <a:br>
              <a:rPr lang="lv-LV" sz="2200" dirty="0" smtClean="0"/>
            </a:br>
            <a:r>
              <a:rPr lang="lv-LV" sz="2000" b="1" dirty="0" smtClean="0">
                <a:latin typeface="Garamond"/>
              </a:rPr>
              <a:t> ▪ </a:t>
            </a:r>
            <a:r>
              <a:rPr lang="lv-LV" sz="2200" dirty="0" smtClean="0"/>
              <a:t>meža </a:t>
            </a:r>
            <a:r>
              <a:rPr lang="lv-LV" sz="2200" dirty="0" smtClean="0"/>
              <a:t>dzīvnieku  barošana ar zīlēm, āboliem, kāpostiem</a:t>
            </a:r>
            <a:r>
              <a:rPr lang="lv-LV" dirty="0" smtClean="0"/>
              <a:t/>
            </a:r>
            <a:br>
              <a:rPr lang="lv-LV" dirty="0" smtClean="0"/>
            </a:br>
            <a:endParaRPr lang="lv-LV" dirty="0"/>
          </a:p>
        </p:txBody>
      </p:sp>
      <p:pic>
        <p:nvPicPr>
          <p:cNvPr id="3" name="Picture 2" descr="http://www.galgauskasskola.lv/wp-content/uploads/2011/08/videsp_barotava.jpg"/>
          <p:cNvPicPr/>
          <p:nvPr/>
        </p:nvPicPr>
        <p:blipFill>
          <a:blip r:embed="rId2"/>
          <a:srcRect/>
          <a:stretch>
            <a:fillRect/>
          </a:stretch>
        </p:blipFill>
        <p:spPr bwMode="auto">
          <a:xfrm>
            <a:off x="3276600" y="4648200"/>
            <a:ext cx="2186497" cy="16413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126162"/>
          </a:xfrm>
        </p:spPr>
        <p:txBody>
          <a:bodyPr/>
          <a:lstStyle/>
          <a:p>
            <a:r>
              <a:rPr lang="lv-LV" dirty="0" smtClean="0"/>
              <a:t>Upes taka </a:t>
            </a:r>
            <a:br>
              <a:rPr lang="lv-LV" dirty="0" smtClean="0"/>
            </a:br>
            <a:r>
              <a:rPr lang="lv-LV" b="1" dirty="0" smtClean="0"/>
              <a:t> </a:t>
            </a:r>
            <a:r>
              <a:rPr lang="lv-LV" sz="2800" dirty="0" smtClean="0"/>
              <a:t>2008.gada </a:t>
            </a:r>
            <a:r>
              <a:rPr lang="lv-LV" sz="2800" dirty="0" smtClean="0"/>
              <a:t>pavasarī </a:t>
            </a:r>
            <a:r>
              <a:rPr lang="lv-LV" sz="2800" dirty="0" smtClean="0"/>
              <a:t>skolas </a:t>
            </a:r>
            <a:r>
              <a:rPr lang="lv-LV" sz="2800" dirty="0" smtClean="0"/>
              <a:t>tuvumā – </a:t>
            </a:r>
            <a:r>
              <a:rPr lang="lv-LV" sz="2800" dirty="0" err="1" smtClean="0"/>
              <a:t>Vijatas</a:t>
            </a:r>
            <a:r>
              <a:rPr lang="lv-LV" sz="2800" dirty="0" smtClean="0"/>
              <a:t> upes krastā </a:t>
            </a:r>
            <a:r>
              <a:rPr lang="lv-LV" sz="2800" dirty="0" smtClean="0"/>
              <a:t> izveidota Upes taka </a:t>
            </a:r>
            <a:r>
              <a:rPr lang="lv-LV" sz="2800" dirty="0" smtClean="0"/>
              <a:t>– </a:t>
            </a:r>
            <a:r>
              <a:rPr lang="lv-LV" sz="2800" dirty="0" smtClean="0"/>
              <a:t>zaļā klase.</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3" name="Picture 2" descr="http://www.galgauskasskola.lv/wp-content/uploads/2011/08/upesT2-300x224.jpg"/>
          <p:cNvPicPr/>
          <p:nvPr/>
        </p:nvPicPr>
        <p:blipFill>
          <a:blip r:embed="rId2" cstate="print"/>
          <a:srcRect/>
          <a:stretch>
            <a:fillRect/>
          </a:stretch>
        </p:blipFill>
        <p:spPr bwMode="auto">
          <a:xfrm>
            <a:off x="914400" y="3200400"/>
            <a:ext cx="2860040" cy="2137410"/>
          </a:xfrm>
          <a:prstGeom prst="rect">
            <a:avLst/>
          </a:prstGeom>
          <a:noFill/>
          <a:ln w="9525">
            <a:noFill/>
            <a:miter lim="800000"/>
            <a:headEnd/>
            <a:tailEnd/>
          </a:ln>
        </p:spPr>
      </p:pic>
      <p:pic>
        <p:nvPicPr>
          <p:cNvPr id="4" name="Picture 3" descr="http://www.galgauskasskola.lv/wp-content/uploads/2011/08/upesT1.jpg"/>
          <p:cNvPicPr/>
          <p:nvPr/>
        </p:nvPicPr>
        <p:blipFill>
          <a:blip r:embed="rId3" cstate="print"/>
          <a:srcRect/>
          <a:stretch>
            <a:fillRect/>
          </a:stretch>
        </p:blipFill>
        <p:spPr bwMode="auto">
          <a:xfrm>
            <a:off x="5029200" y="3200400"/>
            <a:ext cx="2667000" cy="2133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973762"/>
          </a:xfrm>
        </p:spPr>
        <p:txBody>
          <a:bodyPr>
            <a:normAutofit fontScale="90000"/>
          </a:bodyPr>
          <a:lstStyle/>
          <a:p>
            <a:r>
              <a:rPr lang="lv-LV" sz="4000" i="1" dirty="0" smtClean="0"/>
              <a:t>Īpašie piedāvājumi:</a:t>
            </a:r>
            <a:r>
              <a:rPr lang="lv-LV" sz="3100" i="1" dirty="0" smtClean="0"/>
              <a:t/>
            </a:r>
            <a:br>
              <a:rPr lang="lv-LV" sz="3100" i="1" dirty="0" smtClean="0"/>
            </a:br>
            <a:r>
              <a:rPr lang="lv-LV" sz="3100" i="1" dirty="0" smtClean="0"/>
              <a:t/>
            </a:r>
            <a:br>
              <a:rPr lang="lv-LV" sz="3100" i="1" dirty="0" smtClean="0"/>
            </a:br>
            <a:r>
              <a:rPr lang="lv-LV" sz="3100" dirty="0" smtClean="0"/>
              <a:t>• Individuālā instrumentu spēle un vokālā dziedāšana</a:t>
            </a:r>
            <a:br>
              <a:rPr lang="lv-LV" sz="3100" dirty="0" smtClean="0"/>
            </a:br>
            <a:r>
              <a:rPr lang="lv-LV" sz="3100" dirty="0" smtClean="0"/>
              <a:t>• Kopš 2007.gada Gulbenes Mākslas skolas filiāle ar divām klasēm Galgauskā </a:t>
            </a:r>
            <a:r>
              <a:rPr lang="lv-LV" sz="3100" dirty="0" smtClean="0"/>
              <a:t>(bērni </a:t>
            </a:r>
            <a:r>
              <a:rPr lang="lv-LV" sz="3200" dirty="0" smtClean="0"/>
              <a:t>apgūt </a:t>
            </a:r>
            <a:r>
              <a:rPr lang="lv-LV" sz="3200" dirty="0" smtClean="0"/>
              <a:t>zīmēšanu, gleznošanu, kompozīciju, mākslas valodas pamatus, kā arī darbu </a:t>
            </a:r>
            <a:r>
              <a:rPr lang="lv-LV" sz="3200" dirty="0" smtClean="0"/>
              <a:t>materiālā) </a:t>
            </a:r>
            <a:r>
              <a:rPr lang="lv-LV" sz="3100" dirty="0" smtClean="0"/>
              <a:t/>
            </a:r>
            <a:br>
              <a:rPr lang="lv-LV" sz="3100" dirty="0" smtClean="0"/>
            </a:br>
            <a:r>
              <a:rPr lang="lv-LV" sz="3100" dirty="0" smtClean="0"/>
              <a:t>• Internāts skolas un pirmsskolas sagatavošanas grupas audzēkņiem</a:t>
            </a:r>
            <a:br>
              <a:rPr lang="lv-LV" sz="3100" dirty="0" smtClean="0"/>
            </a:br>
            <a:r>
              <a:rPr lang="lv-LV" sz="3100" dirty="0" smtClean="0"/>
              <a:t>• Pirmsskolas sagatavošanas grupa „Pīlādzītis” bērniem vecumā no 1,5 gadiem</a:t>
            </a:r>
            <a:r>
              <a:rPr lang="lv-LV" dirty="0" smtClean="0"/>
              <a:t/>
            </a:r>
            <a:br>
              <a:rPr lang="lv-LV" dirty="0" smtClean="0"/>
            </a:br>
            <a:endParaRPr lang="lv-L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202362"/>
          </a:xfrm>
        </p:spPr>
        <p:txBody>
          <a:bodyPr>
            <a:normAutofit/>
          </a:bodyPr>
          <a:lstStyle/>
          <a:p>
            <a:r>
              <a:rPr lang="lv-LV" sz="2800" i="1" dirty="0" smtClean="0"/>
              <a:t>Aktīvi darbojamies:</a:t>
            </a:r>
            <a:br>
              <a:rPr lang="lv-LV" sz="2800" i="1" dirty="0" smtClean="0"/>
            </a:br>
            <a:r>
              <a:rPr lang="lv-LV" sz="2800" dirty="0" smtClean="0"/>
              <a:t/>
            </a:r>
            <a:br>
              <a:rPr lang="lv-LV" sz="2800" dirty="0" smtClean="0"/>
            </a:br>
            <a:r>
              <a:rPr lang="lv-LV" sz="2800" dirty="0" smtClean="0"/>
              <a:t> • </a:t>
            </a:r>
            <a:r>
              <a:rPr lang="lv-LV" sz="2800" dirty="0" err="1" smtClean="0"/>
              <a:t>Mammasdabas</a:t>
            </a:r>
            <a:r>
              <a:rPr lang="lv-LV" sz="2800" dirty="0" smtClean="0"/>
              <a:t> un </a:t>
            </a:r>
            <a:r>
              <a:rPr lang="lv-LV" sz="2800" dirty="0" err="1" smtClean="0"/>
              <a:t>Ekoskolu</a:t>
            </a:r>
            <a:r>
              <a:rPr lang="lv-LV" sz="2800" dirty="0" smtClean="0"/>
              <a:t> programmā (skolai 4.gadu piešķirts </a:t>
            </a:r>
            <a:r>
              <a:rPr lang="lv-LV" sz="2800" dirty="0" err="1" smtClean="0"/>
              <a:t>Ekoskolas</a:t>
            </a:r>
            <a:r>
              <a:rPr lang="lv-LV" sz="2800" dirty="0" smtClean="0"/>
              <a:t> nosaukums</a:t>
            </a:r>
            <a:r>
              <a:rPr lang="lv-LV" sz="2800" dirty="0" smtClean="0"/>
              <a:t>)</a:t>
            </a:r>
            <a:r>
              <a:rPr lang="lv-LV" sz="2800" dirty="0" smtClean="0"/>
              <a:t/>
            </a:r>
            <a:br>
              <a:rPr lang="lv-LV" sz="2800" dirty="0" smtClean="0"/>
            </a:br>
            <a:r>
              <a:rPr lang="lv-LV" sz="2800" dirty="0" smtClean="0"/>
              <a:t>• Latvijas Dabas muzeja organizētajā konkursā „Cielavas gudrības” (esam </a:t>
            </a:r>
            <a:r>
              <a:rPr lang="lv-LV" sz="2800" dirty="0" err="1" smtClean="0"/>
              <a:t>koordinatorskola</a:t>
            </a:r>
            <a:r>
              <a:rPr lang="lv-LV" sz="2800" dirty="0" smtClean="0"/>
              <a:t>)</a:t>
            </a:r>
            <a:br>
              <a:rPr lang="lv-LV" sz="2800" dirty="0" smtClean="0"/>
            </a:br>
            <a:r>
              <a:rPr lang="lv-LV" sz="2800" dirty="0" smtClean="0"/>
              <a:t>• Dabaszinātņu un matemātikas centra organizētajā matemātikas konkursā</a:t>
            </a:r>
            <a:br>
              <a:rPr lang="lv-LV" sz="2800" dirty="0" smtClean="0"/>
            </a:br>
            <a:r>
              <a:rPr lang="lv-LV" sz="2800" dirty="0" smtClean="0"/>
              <a:t>• Starptautiskā konkursā „Mācoties no dabas” (sadarbībā ar Bērnu Vides skolu)</a:t>
            </a:r>
            <a:br>
              <a:rPr lang="lv-LV" sz="2800" dirty="0" smtClean="0"/>
            </a:br>
            <a:endParaRPr lang="lv-LV"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lv-LV" sz="2800" dirty="0" err="1" smtClean="0"/>
              <a:t>Ekoskola</a:t>
            </a:r>
            <a:r>
              <a:rPr lang="lv-LV" sz="2800" dirty="0" smtClean="0"/>
              <a:t>:</a:t>
            </a:r>
            <a:br>
              <a:rPr lang="lv-LV" sz="2800" dirty="0" smtClean="0"/>
            </a:br>
            <a:r>
              <a:rPr lang="lv-LV" sz="2800" dirty="0" smtClean="0"/>
              <a:t/>
            </a:r>
            <a:br>
              <a:rPr lang="lv-LV" sz="2800" dirty="0" smtClean="0"/>
            </a:br>
            <a:r>
              <a:rPr lang="lv-LV" sz="2800" dirty="0" smtClean="0"/>
              <a:t> </a:t>
            </a:r>
            <a:r>
              <a:rPr lang="lv-LV" sz="2800" dirty="0" smtClean="0">
                <a:latin typeface="Garamond"/>
              </a:rPr>
              <a:t>▪ </a:t>
            </a:r>
            <a:r>
              <a:rPr lang="lv-LV" sz="2800" dirty="0" smtClean="0"/>
              <a:t>Piedalīšanās </a:t>
            </a:r>
            <a:r>
              <a:rPr lang="lv-LV" sz="2800" dirty="0" smtClean="0"/>
              <a:t>plakātu konkursā „ Par tīru Baltijas jūru”</a:t>
            </a:r>
            <a:br>
              <a:rPr lang="lv-LV" sz="2800" dirty="0" smtClean="0"/>
            </a:br>
            <a:r>
              <a:rPr lang="lv-LV" sz="2800" dirty="0" smtClean="0">
                <a:latin typeface="Garamond"/>
              </a:rPr>
              <a:t> ▪ </a:t>
            </a:r>
            <a:r>
              <a:rPr lang="lv-LV" sz="2800" dirty="0" smtClean="0"/>
              <a:t>Izlietoto </a:t>
            </a:r>
            <a:r>
              <a:rPr lang="lv-LV" sz="2800" dirty="0" smtClean="0"/>
              <a:t>bateriju vākšanas konkurss</a:t>
            </a:r>
            <a:br>
              <a:rPr lang="lv-LV" sz="2800" dirty="0" smtClean="0"/>
            </a:br>
            <a:r>
              <a:rPr lang="lv-LV" sz="2800" dirty="0" smtClean="0">
                <a:latin typeface="Garamond"/>
              </a:rPr>
              <a:t> ▪</a:t>
            </a:r>
            <a:r>
              <a:rPr lang="lv-LV" sz="2800" dirty="0" smtClean="0"/>
              <a:t> </a:t>
            </a:r>
            <a:r>
              <a:rPr lang="lv-LV" sz="2800" dirty="0" smtClean="0"/>
              <a:t>Darbs pie tēmas „Mežs”</a:t>
            </a:r>
            <a:br>
              <a:rPr lang="lv-LV" sz="2800" dirty="0" smtClean="0"/>
            </a:br>
            <a:r>
              <a:rPr lang="lv-LV" sz="2800" dirty="0" smtClean="0"/>
              <a:t> </a:t>
            </a:r>
            <a:r>
              <a:rPr lang="lv-LV" sz="2800" dirty="0" smtClean="0">
                <a:latin typeface="Garamond"/>
              </a:rPr>
              <a:t>▪ </a:t>
            </a:r>
            <a:r>
              <a:rPr lang="lv-LV" sz="2800" dirty="0" smtClean="0"/>
              <a:t>Piedalīšanās </a:t>
            </a:r>
            <a:r>
              <a:rPr lang="lv-LV" sz="2800" dirty="0" smtClean="0"/>
              <a:t>akcijā „ Zaļākai Latvijai”</a:t>
            </a:r>
            <a:br>
              <a:rPr lang="lv-LV" sz="2800" dirty="0" smtClean="0"/>
            </a:br>
            <a:r>
              <a:rPr lang="lv-LV" sz="2800" dirty="0" smtClean="0">
                <a:latin typeface="Garamond"/>
              </a:rPr>
              <a:t> ▪</a:t>
            </a:r>
            <a:r>
              <a:rPr lang="lv-LV" sz="2800" dirty="0" smtClean="0"/>
              <a:t> </a:t>
            </a:r>
            <a:r>
              <a:rPr lang="lv-LV" sz="2800" dirty="0" smtClean="0"/>
              <a:t>Piedalīšanās </a:t>
            </a:r>
            <a:r>
              <a:rPr lang="lv-LV" sz="2800" dirty="0" smtClean="0"/>
              <a:t>Meža </a:t>
            </a:r>
            <a:r>
              <a:rPr lang="lv-LV" sz="2800" dirty="0" smtClean="0"/>
              <a:t>dienās</a:t>
            </a:r>
            <a:br>
              <a:rPr lang="lv-LV" sz="2800" dirty="0" smtClean="0"/>
            </a:br>
            <a:r>
              <a:rPr lang="lv-LV" sz="2800" dirty="0" smtClean="0">
                <a:latin typeface="Garamond"/>
              </a:rPr>
              <a:t> ▪ </a:t>
            </a:r>
            <a:r>
              <a:rPr lang="lv-LV" sz="2800" dirty="0" smtClean="0"/>
              <a:t>Meža </a:t>
            </a:r>
            <a:r>
              <a:rPr lang="lv-LV" sz="2800" dirty="0" smtClean="0"/>
              <a:t>zvēru barošana</a:t>
            </a:r>
            <a:br>
              <a:rPr lang="lv-LV" sz="2800" dirty="0" smtClean="0"/>
            </a:br>
            <a:r>
              <a:rPr lang="lv-LV" sz="2800" dirty="0" smtClean="0">
                <a:latin typeface="Garamond"/>
              </a:rPr>
              <a:t> ▪ </a:t>
            </a:r>
            <a:r>
              <a:rPr lang="lv-LV" sz="2800" dirty="0" smtClean="0"/>
              <a:t>Piedalīšanās </a:t>
            </a:r>
            <a:r>
              <a:rPr lang="lv-LV" sz="2800" dirty="0" smtClean="0"/>
              <a:t>Vides spēļu konkursā</a:t>
            </a:r>
            <a:br>
              <a:rPr lang="lv-LV" sz="2800" dirty="0" smtClean="0"/>
            </a:br>
            <a:r>
              <a:rPr lang="lv-LV" sz="2800" dirty="0" smtClean="0"/>
              <a:t/>
            </a:r>
            <a:br>
              <a:rPr lang="lv-LV" sz="2800" dirty="0" smtClean="0"/>
            </a:br>
            <a:endParaRPr lang="lv-LV" sz="2800" dirty="0"/>
          </a:p>
        </p:txBody>
      </p:sp>
      <p:pic>
        <p:nvPicPr>
          <p:cNvPr id="3" name="Picture 2" descr="http://www.galgauskasskola.lv/wp-content/uploads/2011/08/eko.jpg"/>
          <p:cNvPicPr/>
          <p:nvPr/>
        </p:nvPicPr>
        <p:blipFill>
          <a:blip r:embed="rId2" cstate="print"/>
          <a:srcRect/>
          <a:stretch>
            <a:fillRect/>
          </a:stretch>
        </p:blipFill>
        <p:spPr bwMode="auto">
          <a:xfrm>
            <a:off x="6400800" y="457200"/>
            <a:ext cx="1031240" cy="124396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202362"/>
          </a:xfrm>
        </p:spPr>
        <p:txBody>
          <a:bodyPr/>
          <a:lstStyle/>
          <a:p>
            <a:r>
              <a:rPr lang="lv-LV" sz="2800" dirty="0" smtClean="0"/>
              <a:t>1848.gadā pirmais skolas nams nodega. Jaunu skolas namu uzcēla 1851.gadā Vietas upes malā. Ēka uzcelta pēc zviedru laika skolu parauga</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dirty="0" smtClean="0"/>
              <a:t/>
            </a:r>
            <a:br>
              <a:rPr lang="lv-LV" dirty="0" smtClean="0"/>
            </a:br>
            <a:endParaRPr lang="lv-LV" dirty="0"/>
          </a:p>
        </p:txBody>
      </p:sp>
      <p:pic>
        <p:nvPicPr>
          <p:cNvPr id="3" name="Picture 2" descr="H:\galgauskas skola\DSCN0826.jpg"/>
          <p:cNvPicPr>
            <a:picLocks noChangeAspect="1" noChangeArrowheads="1"/>
          </p:cNvPicPr>
          <p:nvPr/>
        </p:nvPicPr>
        <p:blipFill>
          <a:blip r:embed="rId2" cstate="print"/>
          <a:srcRect/>
          <a:stretch>
            <a:fillRect/>
          </a:stretch>
        </p:blipFill>
        <p:spPr bwMode="auto">
          <a:xfrm>
            <a:off x="2057400" y="2667000"/>
            <a:ext cx="4572000" cy="324091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lstStyle/>
          <a:p>
            <a:r>
              <a:rPr lang="lv-LV" dirty="0" smtClean="0"/>
              <a:t>Skolas labvēlis – </a:t>
            </a:r>
            <a:r>
              <a:rPr lang="lv-LV" dirty="0" err="1" smtClean="0"/>
              <a:t>Vasīlijs</a:t>
            </a:r>
            <a:r>
              <a:rPr lang="lv-LV" dirty="0" smtClean="0"/>
              <a:t> </a:t>
            </a:r>
            <a:r>
              <a:rPr lang="lv-LV" dirty="0" err="1" smtClean="0"/>
              <a:t>Karolis</a:t>
            </a: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endParaRPr lang="lv-LV" dirty="0"/>
          </a:p>
        </p:txBody>
      </p:sp>
      <p:pic>
        <p:nvPicPr>
          <p:cNvPr id="3" name="Content Placeholder 3" descr="V.Karolis pie mājas 001.bmp"/>
          <p:cNvPicPr>
            <a:picLocks noChangeAspect="1"/>
          </p:cNvPicPr>
          <p:nvPr/>
        </p:nvPicPr>
        <p:blipFill>
          <a:blip r:embed="rId2"/>
          <a:srcRect/>
          <a:stretch>
            <a:fillRect/>
          </a:stretch>
        </p:blipFill>
        <p:spPr>
          <a:xfrm>
            <a:off x="736810" y="2438400"/>
            <a:ext cx="3345882" cy="2514600"/>
          </a:xfrm>
          <a:prstGeom prst="rect">
            <a:avLst/>
          </a:prstGeom>
        </p:spPr>
      </p:pic>
      <p:pic>
        <p:nvPicPr>
          <p:cNvPr id="4" name="Content Placeholder 3" descr="DSCN3243.jpg"/>
          <p:cNvPicPr>
            <a:picLocks noChangeAspect="1"/>
          </p:cNvPicPr>
          <p:nvPr/>
        </p:nvPicPr>
        <p:blipFill>
          <a:blip r:embed="rId3"/>
          <a:srcRect/>
          <a:stretch>
            <a:fillRect/>
          </a:stretch>
        </p:blipFill>
        <p:spPr>
          <a:xfrm>
            <a:off x="4775218" y="2438400"/>
            <a:ext cx="3352195" cy="2514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lv-LV" sz="3100" dirty="0" err="1" smtClean="0"/>
              <a:t>V.Karoļa</a:t>
            </a:r>
            <a:r>
              <a:rPr lang="lv-LV" sz="3100" dirty="0" smtClean="0"/>
              <a:t> ziedotā  nauda tika izmantota kā līdzfinansējums Galgauskas sporta zāles celtniecībai. Sporta zāli tika nolemts būvēt pie Galgauskas pagasta ēkas. Sporta zāles būvniecība Galgauskā sākās 2011.gada jūnija sākumā. Būvniecības darbus veica SIA "RCI Gulbene". </a:t>
            </a:r>
            <a:r>
              <a:rPr lang="lv-LV" sz="3100" dirty="0" smtClean="0"/>
              <a:t/>
            </a:r>
            <a:br>
              <a:rPr lang="lv-LV" sz="3100" dirty="0" smtClean="0"/>
            </a:br>
            <a:r>
              <a:rPr lang="lv-LV" dirty="0" smtClean="0"/>
              <a:t/>
            </a:r>
            <a:br>
              <a:rPr lang="lv-LV" dirty="0" smtClean="0"/>
            </a:br>
            <a:r>
              <a:rPr lang="lv-LV" dirty="0" smtClean="0"/>
              <a:t/>
            </a:r>
            <a:br>
              <a:rPr lang="lv-LV" dirty="0" smtClean="0"/>
            </a:br>
            <a:r>
              <a:rPr lang="lv-LV" dirty="0" smtClean="0"/>
              <a:t/>
            </a:r>
            <a:br>
              <a:rPr lang="lv-LV" dirty="0" smtClean="0"/>
            </a:br>
            <a:endParaRPr lang="lv-LV" dirty="0"/>
          </a:p>
        </p:txBody>
      </p:sp>
      <p:pic>
        <p:nvPicPr>
          <p:cNvPr id="3" name="Content Placeholder 3" descr="DSCN1086.jpg"/>
          <p:cNvPicPr>
            <a:picLocks noGrp="1" noChangeAspect="1"/>
          </p:cNvPicPr>
          <p:nvPr>
            <p:ph idx="1"/>
          </p:nvPr>
        </p:nvPicPr>
        <p:blipFill>
          <a:blip r:embed="rId2"/>
          <a:srcRect/>
          <a:stretch>
            <a:fillRect/>
          </a:stretch>
        </p:blipFill>
        <p:spPr>
          <a:xfrm>
            <a:off x="1905000" y="2895600"/>
            <a:ext cx="5075238" cy="3269136"/>
          </a:xfrm>
        </p:spPr>
      </p:pic>
      <p:pic>
        <p:nvPicPr>
          <p:cNvPr id="4" name="Content Placeholder 3" descr="DSCN1086.jpg"/>
          <p:cNvPicPr>
            <a:picLocks noChangeAspect="1"/>
          </p:cNvPicPr>
          <p:nvPr/>
        </p:nvPicPr>
        <p:blipFill>
          <a:blip r:embed="rId2"/>
          <a:srcRect/>
          <a:stretch>
            <a:fillRect/>
          </a:stretch>
        </p:blipFill>
        <p:spPr>
          <a:xfrm>
            <a:off x="2286000" y="3505200"/>
            <a:ext cx="4495334" cy="2895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126162"/>
          </a:xfrm>
        </p:spPr>
        <p:txBody>
          <a:bodyPr>
            <a:normAutofit/>
          </a:bodyPr>
          <a:lstStyle/>
          <a:p>
            <a:r>
              <a:rPr lang="lv-LV" sz="2800" dirty="0" smtClean="0"/>
              <a:t>Sporta zāle -  tas  bija </a:t>
            </a:r>
            <a:r>
              <a:rPr lang="lv-LV" sz="2800" dirty="0" err="1" smtClean="0"/>
              <a:t>senlolots</a:t>
            </a:r>
            <a:r>
              <a:rPr lang="lv-LV" sz="2800" dirty="0" smtClean="0"/>
              <a:t> skolas un skolēnu sapnis. Tāpēc Galgauskas pamatskolas skolēni cītīgi sekoja līdzi, kā rosās celtnieki un ar lielu nepacietību gaidīja, kad viņi varēs sākt sportot jaunajā sporta zālē.</a:t>
            </a:r>
            <a:endParaRPr lang="lv-LV"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ormAutofit/>
          </a:bodyPr>
          <a:lstStyle/>
          <a:p>
            <a:r>
              <a:rPr lang="lv-LV" sz="2800" dirty="0" smtClean="0"/>
              <a:t>2011.gada decembrī, Ziemassvētku priekšvakarā Galgauskas pamatskolas kolektīvs un pagasta iedzīvotāji sagaidīja brīnišķu dāvanu – sporta zāli Galgauskā</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3" name="Content Placeholder 4" descr="DSCN3245.jpg"/>
          <p:cNvPicPr>
            <a:picLocks noChangeAspect="1"/>
          </p:cNvPicPr>
          <p:nvPr/>
        </p:nvPicPr>
        <p:blipFill>
          <a:blip r:embed="rId2"/>
          <a:srcRect/>
          <a:stretch>
            <a:fillRect/>
          </a:stretch>
        </p:blipFill>
        <p:spPr>
          <a:xfrm>
            <a:off x="533400" y="2667000"/>
            <a:ext cx="4038600" cy="3028950"/>
          </a:xfrm>
          <a:prstGeom prst="rect">
            <a:avLst/>
          </a:prstGeom>
        </p:spPr>
      </p:pic>
      <p:pic>
        <p:nvPicPr>
          <p:cNvPr id="4" name="Content Placeholder 5" descr="DSCN3246.jpg"/>
          <p:cNvPicPr>
            <a:picLocks noChangeAspect="1"/>
          </p:cNvPicPr>
          <p:nvPr/>
        </p:nvPicPr>
        <p:blipFill>
          <a:blip r:embed="rId3"/>
          <a:srcRect/>
          <a:stretch>
            <a:fillRect/>
          </a:stretch>
        </p:blipFill>
        <p:spPr>
          <a:xfrm>
            <a:off x="4800600" y="2743200"/>
            <a:ext cx="3886200" cy="29146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049962"/>
          </a:xfrm>
        </p:spPr>
        <p:txBody>
          <a:bodyPr>
            <a:normAutofit/>
          </a:bodyPr>
          <a:lstStyle/>
          <a:p>
            <a:r>
              <a:rPr lang="lv-LV" sz="2400" dirty="0" smtClean="0"/>
              <a:t>Sporta zāle tapusi pateicoties kādreizējam Galgauskas pamatskolas skolēnam, skolas labvēlim </a:t>
            </a:r>
            <a:r>
              <a:rPr lang="lv-LV" sz="2400" dirty="0" err="1" smtClean="0"/>
              <a:t>Vasīlijam</a:t>
            </a:r>
            <a:r>
              <a:rPr lang="lv-LV" sz="2400" dirty="0" smtClean="0"/>
              <a:t> </a:t>
            </a:r>
            <a:r>
              <a:rPr lang="lv-LV" sz="2400" dirty="0" err="1" smtClean="0"/>
              <a:t>Karolim</a:t>
            </a:r>
            <a:r>
              <a:rPr lang="lv-LV" sz="2400" dirty="0" smtClean="0"/>
              <a:t>, kurš ievērojamu daļu uzkrājumu pēc savas nāves novēlējis tieši Galgauskas skolai, kā arī Eiropas Lauksaimniecības fonda lauku attīstībai Latvijas Lauku attīstības programmas 2007.-2013. gadam pasākuma „Pamatpakalpojumi ekonomikai un iedzīvotājiem” ietvaros atbalstītajam projektam „Galgauskas sporta zāles būvniecība un palīgtelpu rekonstrukcija un aprīkošana</a:t>
            </a:r>
            <a:r>
              <a:rPr lang="lv-LV" sz="2400" dirty="0" smtClean="0"/>
              <a:t>”.</a:t>
            </a:r>
            <a:br>
              <a:rPr lang="lv-LV" sz="2400" dirty="0" smtClean="0"/>
            </a:br>
            <a:r>
              <a:rPr lang="lv-LV" sz="2400" dirty="0" smtClean="0"/>
              <a:t/>
            </a:r>
            <a:br>
              <a:rPr lang="lv-LV" sz="2400" dirty="0" smtClean="0"/>
            </a:br>
            <a:r>
              <a:rPr lang="lv-LV" sz="2400" dirty="0" smtClean="0"/>
              <a:t/>
            </a:r>
            <a:br>
              <a:rPr lang="lv-LV" sz="2400" dirty="0" smtClean="0"/>
            </a:br>
            <a:r>
              <a:rPr lang="lv-LV" sz="2400" dirty="0" smtClean="0"/>
              <a:t/>
            </a:r>
            <a:br>
              <a:rPr lang="lv-LV" sz="2400" dirty="0" smtClean="0"/>
            </a:br>
            <a:r>
              <a:rPr lang="lv-LV" sz="2400" dirty="0" smtClean="0"/>
              <a:t/>
            </a:r>
            <a:br>
              <a:rPr lang="lv-LV" sz="2400" dirty="0" smtClean="0"/>
            </a:br>
            <a:r>
              <a:rPr lang="lv-LV" sz="2400" dirty="0" smtClean="0"/>
              <a:t/>
            </a:r>
            <a:br>
              <a:rPr lang="lv-LV" sz="2400" dirty="0" smtClean="0"/>
            </a:br>
            <a:r>
              <a:rPr lang="lv-LV" sz="2400" dirty="0" smtClean="0"/>
              <a:t/>
            </a:r>
            <a:br>
              <a:rPr lang="lv-LV" sz="2400" dirty="0" smtClean="0"/>
            </a:br>
            <a:endParaRPr lang="lv-LV" sz="2400" dirty="0"/>
          </a:p>
        </p:txBody>
      </p:sp>
      <p:pic>
        <p:nvPicPr>
          <p:cNvPr id="3" name="Content Placeholder 3" descr="DSCN3251.jpg"/>
          <p:cNvPicPr>
            <a:picLocks noChangeAspect="1"/>
          </p:cNvPicPr>
          <p:nvPr/>
        </p:nvPicPr>
        <p:blipFill>
          <a:blip r:embed="rId2"/>
          <a:srcRect/>
          <a:stretch>
            <a:fillRect/>
          </a:stretch>
        </p:blipFill>
        <p:spPr>
          <a:xfrm>
            <a:off x="2133600" y="3581400"/>
            <a:ext cx="4892675" cy="309363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278562"/>
          </a:xfrm>
        </p:spPr>
        <p:txBody>
          <a:bodyPr/>
          <a:lstStyle/>
          <a:p>
            <a:r>
              <a:rPr lang="lv-LV" sz="2800" dirty="0" smtClean="0"/>
              <a:t>Lielajā un skaistajā sporta zālē notiek sporta stundas. Arī Galgauskas iedzīvotāji var spēlēt dažādas sporta spēles. </a:t>
            </a: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dirty="0" smtClean="0"/>
              <a:t/>
            </a:r>
            <a:br>
              <a:rPr lang="lv-LV" dirty="0" smtClean="0"/>
            </a:br>
            <a:r>
              <a:rPr lang="lv-LV" dirty="0" smtClean="0"/>
              <a:t/>
            </a:r>
            <a:br>
              <a:rPr lang="lv-LV" dirty="0" smtClean="0"/>
            </a:br>
            <a:r>
              <a:rPr lang="lv-LV" dirty="0" smtClean="0"/>
              <a:t/>
            </a:r>
            <a:br>
              <a:rPr lang="lv-LV" dirty="0" smtClean="0"/>
            </a:br>
            <a:endParaRPr lang="lv-LV" dirty="0"/>
          </a:p>
        </p:txBody>
      </p:sp>
      <p:pic>
        <p:nvPicPr>
          <p:cNvPr id="3" name="Content Placeholder 3" descr="DSCN3249.jpg"/>
          <p:cNvPicPr>
            <a:picLocks noChangeAspect="1"/>
          </p:cNvPicPr>
          <p:nvPr/>
        </p:nvPicPr>
        <p:blipFill>
          <a:blip r:embed="rId2"/>
          <a:srcRect/>
          <a:stretch>
            <a:fillRect/>
          </a:stretch>
        </p:blipFill>
        <p:spPr>
          <a:xfrm>
            <a:off x="1600200" y="2209800"/>
            <a:ext cx="5978525" cy="410368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278562"/>
          </a:xfrm>
        </p:spPr>
        <p:txBody>
          <a:bodyPr>
            <a:normAutofit/>
          </a:bodyPr>
          <a:lstStyle/>
          <a:p>
            <a:r>
              <a:rPr lang="lv-LV" sz="2800" dirty="0" smtClean="0"/>
              <a:t>Sporta zālē var uzspēlēt arī dažādas galda spēles – tenisu, novusu</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3" name="Content Placeholder 4" descr="DSCN3250.jpg"/>
          <p:cNvPicPr>
            <a:picLocks noChangeAspect="1"/>
          </p:cNvPicPr>
          <p:nvPr/>
        </p:nvPicPr>
        <p:blipFill>
          <a:blip r:embed="rId2"/>
          <a:srcRect/>
          <a:stretch>
            <a:fillRect/>
          </a:stretch>
        </p:blipFill>
        <p:spPr>
          <a:xfrm>
            <a:off x="304800" y="2514600"/>
            <a:ext cx="4038600" cy="3028950"/>
          </a:xfrm>
          <a:prstGeom prst="rect">
            <a:avLst/>
          </a:prstGeom>
        </p:spPr>
      </p:pic>
      <p:pic>
        <p:nvPicPr>
          <p:cNvPr id="4" name="Content Placeholder 5" descr="DSCN3248.jpg"/>
          <p:cNvPicPr>
            <a:picLocks noChangeAspect="1"/>
          </p:cNvPicPr>
          <p:nvPr/>
        </p:nvPicPr>
        <p:blipFill>
          <a:blip r:embed="rId3"/>
          <a:srcRect/>
          <a:stretch>
            <a:fillRect/>
          </a:stretch>
        </p:blipFill>
        <p:spPr>
          <a:xfrm>
            <a:off x="4572000" y="2514600"/>
            <a:ext cx="4038600" cy="30289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126162"/>
          </a:xfrm>
        </p:spPr>
        <p:txBody>
          <a:bodyPr>
            <a:normAutofit/>
          </a:bodyPr>
          <a:lstStyle/>
          <a:p>
            <a:r>
              <a:rPr lang="lv-LV" sz="2800" b="1" dirty="0" smtClean="0"/>
              <a:t>Skolas tradīcijas:</a:t>
            </a:r>
            <a:r>
              <a:rPr lang="lv-LV" sz="2800" dirty="0" smtClean="0"/>
              <a:t/>
            </a:r>
            <a:br>
              <a:rPr lang="lv-LV" sz="2800" dirty="0" smtClean="0"/>
            </a:br>
            <a:r>
              <a:rPr lang="lv-LV" sz="2200" dirty="0" smtClean="0">
                <a:latin typeface="Garamond"/>
              </a:rPr>
              <a:t>▪ Sporta diena mācību gadu uzsākot.</a:t>
            </a:r>
            <a:br>
              <a:rPr lang="lv-LV" sz="2200" dirty="0" smtClean="0">
                <a:latin typeface="Garamond"/>
              </a:rPr>
            </a:br>
            <a:r>
              <a:rPr lang="lv-LV" sz="2200" dirty="0" smtClean="0">
                <a:latin typeface="Garamond"/>
              </a:rPr>
              <a:t> </a:t>
            </a:r>
            <a:r>
              <a:rPr lang="lv-LV" sz="2200" dirty="0" smtClean="0">
                <a:latin typeface="Garamond"/>
              </a:rPr>
              <a:t>▪ Latviskās tautas tradīcijas – Mārtiņdienas tirdziņš, Meteņi.</a:t>
            </a:r>
            <a:br>
              <a:rPr lang="lv-LV" sz="2200" dirty="0" smtClean="0">
                <a:latin typeface="Garamond"/>
              </a:rPr>
            </a:br>
            <a:r>
              <a:rPr lang="lv-LV" sz="2200" dirty="0" smtClean="0">
                <a:latin typeface="Garamond"/>
              </a:rPr>
              <a:t> </a:t>
            </a:r>
            <a:r>
              <a:rPr lang="lv-LV" sz="2200" dirty="0" smtClean="0">
                <a:latin typeface="Garamond"/>
              </a:rPr>
              <a:t>▪ Valsts svētku atzīmēšana. </a:t>
            </a:r>
            <a:br>
              <a:rPr lang="lv-LV" sz="2200" dirty="0" smtClean="0">
                <a:latin typeface="Garamond"/>
              </a:rPr>
            </a:br>
            <a:r>
              <a:rPr lang="lv-LV" sz="2200" dirty="0" smtClean="0">
                <a:latin typeface="Garamond"/>
              </a:rPr>
              <a:t/>
            </a:r>
            <a:br>
              <a:rPr lang="lv-LV" sz="2200" dirty="0" smtClean="0">
                <a:latin typeface="Garamond"/>
              </a:rPr>
            </a:br>
            <a:r>
              <a:rPr lang="lv-LV" sz="2200" dirty="0" smtClean="0">
                <a:latin typeface="Garamond"/>
              </a:rPr>
              <a:t/>
            </a:r>
            <a:br>
              <a:rPr lang="lv-LV" sz="2200" dirty="0" smtClean="0">
                <a:latin typeface="Garamond"/>
              </a:rPr>
            </a:br>
            <a:r>
              <a:rPr lang="lv-LV" sz="2800" dirty="0" smtClean="0">
                <a:latin typeface="Garamond"/>
              </a:rPr>
              <a:t/>
            </a:r>
            <a:br>
              <a:rPr lang="lv-LV" sz="2800" dirty="0" smtClean="0">
                <a:latin typeface="Garamond"/>
              </a:rPr>
            </a:br>
            <a:r>
              <a:rPr lang="lv-LV" sz="2800" dirty="0" smtClean="0">
                <a:latin typeface="Garamond"/>
              </a:rPr>
              <a:t/>
            </a:r>
            <a:br>
              <a:rPr lang="lv-LV" sz="2800" dirty="0" smtClean="0">
                <a:latin typeface="Garamond"/>
              </a:rPr>
            </a:br>
            <a:r>
              <a:rPr lang="lv-LV" sz="2800" dirty="0" smtClean="0">
                <a:latin typeface="Garamond"/>
              </a:rPr>
              <a:t/>
            </a:r>
            <a:br>
              <a:rPr lang="lv-LV" sz="2800" dirty="0" smtClean="0">
                <a:latin typeface="Garamond"/>
              </a:rPr>
            </a:br>
            <a:r>
              <a:rPr lang="lv-LV" sz="2000" dirty="0" smtClean="0">
                <a:latin typeface="Garamond"/>
              </a:rPr>
              <a:t> ▪ Mācību ekskursijas.</a:t>
            </a:r>
            <a:br>
              <a:rPr lang="lv-LV" sz="2000" dirty="0" smtClean="0">
                <a:latin typeface="Garamond"/>
              </a:rPr>
            </a:br>
            <a:r>
              <a:rPr lang="lv-LV" sz="2000" dirty="0" smtClean="0">
                <a:latin typeface="Garamond"/>
              </a:rPr>
              <a:t> </a:t>
            </a:r>
            <a:r>
              <a:rPr lang="lv-LV" sz="2000" dirty="0" smtClean="0">
                <a:latin typeface="Garamond"/>
              </a:rPr>
              <a:t>▪ Ziemassvētku pateicības</a:t>
            </a:r>
            <a:r>
              <a:rPr lang="lv-LV" sz="2800" dirty="0" smtClean="0">
                <a:latin typeface="Garamond"/>
              </a:rPr>
              <a:t> (</a:t>
            </a:r>
            <a:r>
              <a:rPr lang="lv-LV" sz="2000" dirty="0" smtClean="0">
                <a:latin typeface="Garamond"/>
              </a:rPr>
              <a:t>skolēni, kas </a:t>
            </a:r>
            <a:r>
              <a:rPr lang="lv-LV" sz="2000" dirty="0" smtClean="0">
                <a:latin typeface="Garamond"/>
              </a:rPr>
              <a:t>a</a:t>
            </a:r>
            <a:r>
              <a:rPr lang="lv-LV" sz="2000" dirty="0" smtClean="0"/>
              <a:t>r </a:t>
            </a:r>
            <a:r>
              <a:rPr lang="lv-LV" sz="2000" dirty="0" smtClean="0"/>
              <a:t>labām </a:t>
            </a:r>
            <a:r>
              <a:rPr lang="lv-LV" sz="2000" dirty="0" smtClean="0"/>
              <a:t>sekmēm beidza mācību </a:t>
            </a:r>
            <a:r>
              <a:rPr lang="lv-LV" sz="2000" dirty="0" smtClean="0"/>
              <a:t>gada </a:t>
            </a:r>
            <a:r>
              <a:rPr lang="lv-LV" sz="2000" dirty="0" smtClean="0"/>
              <a:t>1.semestri, saņēma tencinājuma </a:t>
            </a:r>
            <a:r>
              <a:rPr lang="lv-LV" sz="2000" dirty="0" smtClean="0"/>
              <a:t>rakstu, skolas pildspalvu un krāšņu piparkūku pie Ziemassvētku </a:t>
            </a:r>
            <a:r>
              <a:rPr lang="lv-LV" sz="2000" dirty="0" smtClean="0"/>
              <a:t>eglītes).</a:t>
            </a:r>
            <a:br>
              <a:rPr lang="lv-LV" sz="2000" dirty="0" smtClean="0"/>
            </a:br>
            <a:r>
              <a:rPr lang="lv-LV" sz="2000" dirty="0" smtClean="0"/>
              <a:t>                                                    </a:t>
            </a:r>
            <a:r>
              <a:rPr lang="lv-LV" sz="2000" dirty="0" smtClean="0">
                <a:latin typeface="Garamond"/>
              </a:rPr>
              <a:t> </a:t>
            </a:r>
            <a:r>
              <a:rPr lang="lv-LV" sz="2000" dirty="0" smtClean="0">
                <a:latin typeface="Garamond"/>
              </a:rPr>
              <a:t>▪ V</a:t>
            </a:r>
            <a:r>
              <a:rPr lang="lv-LV" sz="2000" dirty="0" smtClean="0">
                <a:latin typeface="Garamond"/>
              </a:rPr>
              <a:t>asaras nometnes, šovasar - “Mūsu pēdas pasaulē”.</a:t>
            </a:r>
            <a:r>
              <a:rPr lang="lv-LV" sz="2800" b="1" dirty="0" smtClean="0"/>
              <a:t/>
            </a:r>
            <a:br>
              <a:rPr lang="lv-LV" sz="2800" b="1" dirty="0" smtClean="0"/>
            </a:br>
            <a:endParaRPr lang="lv-LV" sz="2800" dirty="0"/>
          </a:p>
        </p:txBody>
      </p:sp>
      <p:pic>
        <p:nvPicPr>
          <p:cNvPr id="3" name="Picture 2" descr="http://www.galgauskasskola.lv/wp-content/uploads/2013/01/Mees-lepojamies.jpg"/>
          <p:cNvPicPr/>
          <p:nvPr/>
        </p:nvPicPr>
        <p:blipFill>
          <a:blip r:embed="rId2" cstate="print"/>
          <a:srcRect/>
          <a:stretch>
            <a:fillRect/>
          </a:stretch>
        </p:blipFill>
        <p:spPr bwMode="auto">
          <a:xfrm>
            <a:off x="533400" y="4953000"/>
            <a:ext cx="2470600" cy="1648047"/>
          </a:xfrm>
          <a:prstGeom prst="rect">
            <a:avLst/>
          </a:prstGeom>
          <a:noFill/>
          <a:ln w="9525">
            <a:noFill/>
            <a:miter lim="800000"/>
            <a:headEnd/>
            <a:tailEnd/>
          </a:ln>
        </p:spPr>
      </p:pic>
      <p:pic>
        <p:nvPicPr>
          <p:cNvPr id="4" name="Picture 3" descr="sveces"/>
          <p:cNvPicPr/>
          <p:nvPr/>
        </p:nvPicPr>
        <p:blipFill>
          <a:blip r:embed="rId3" cstate="print"/>
          <a:srcRect/>
          <a:stretch>
            <a:fillRect/>
          </a:stretch>
        </p:blipFill>
        <p:spPr bwMode="auto">
          <a:xfrm>
            <a:off x="2209800" y="2057400"/>
            <a:ext cx="4859020" cy="149923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278562"/>
          </a:xfrm>
        </p:spPr>
        <p:txBody>
          <a:bodyPr/>
          <a:lstStyle/>
          <a:p>
            <a:r>
              <a:rPr lang="lv-LV" sz="2800" dirty="0" smtClean="0"/>
              <a:t>1868.gadā uzcēla pagastnamu, kura augšstāvā izbūvēja telpas skolai – klasi, skolotāja dzīvokli, guļamistabu meitenēm. Vecajā skolā palika zēnu guļamistaba, ēdamistaba un skolotāja dzīvoklis. Tā nokārtojās zēnu un meiteņu vienlaicīga iešana skolā. </a:t>
            </a: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dirty="0" smtClean="0"/>
              <a:t/>
            </a:r>
            <a:br>
              <a:rPr lang="lv-LV" dirty="0" smtClean="0"/>
            </a:br>
            <a:endParaRPr lang="lv-LV" dirty="0"/>
          </a:p>
        </p:txBody>
      </p:sp>
      <p:pic>
        <p:nvPicPr>
          <p:cNvPr id="2050" name="Picture 2" descr="H:\galgauskas skola\DSCN0827.jpg"/>
          <p:cNvPicPr>
            <a:picLocks noChangeAspect="1" noChangeArrowheads="1"/>
          </p:cNvPicPr>
          <p:nvPr/>
        </p:nvPicPr>
        <p:blipFill>
          <a:blip r:embed="rId2" cstate="print"/>
          <a:srcRect/>
          <a:stretch>
            <a:fillRect/>
          </a:stretch>
        </p:blipFill>
        <p:spPr bwMode="auto">
          <a:xfrm>
            <a:off x="2514600" y="3429000"/>
            <a:ext cx="3860800" cy="2895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354762"/>
          </a:xfrm>
        </p:spPr>
        <p:txBody>
          <a:bodyPr>
            <a:normAutofit/>
          </a:bodyPr>
          <a:lstStyle/>
          <a:p>
            <a:r>
              <a:rPr lang="lv-LV" sz="2800" dirty="0" smtClean="0"/>
              <a:t>1891</a:t>
            </a:r>
            <a:r>
              <a:rPr lang="lv-LV" sz="2800" dirty="0" smtClean="0"/>
              <a:t>./92.gadā pagasts uzcēla jaunu </a:t>
            </a:r>
            <a:r>
              <a:rPr lang="lv-LV" sz="2800" dirty="0" smtClean="0"/>
              <a:t>skolas ēku. Būvējot netika ievēroti nepieciešamie aizsardzības pasākumi, tāpēc drīz sienās un grīdā parādījās puve. 1894.gadā pie skolas tika ierīkots augļu dārzs. Skolotājs Pēteris Biezais nodibināja kori, pūtēju orķestri, teātri, bibliotēku. 1899.gadā skola iegādājās modernas ērģeles, kādu nebija nevienā apkārtnes skolā.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3" name="Picture 3" descr="H:\galgauskas skola\DSCN0830.jpg"/>
          <p:cNvPicPr>
            <a:picLocks noChangeAspect="1" noChangeArrowheads="1"/>
          </p:cNvPicPr>
          <p:nvPr/>
        </p:nvPicPr>
        <p:blipFill>
          <a:blip r:embed="rId2" cstate="print"/>
          <a:srcRect/>
          <a:stretch>
            <a:fillRect/>
          </a:stretch>
        </p:blipFill>
        <p:spPr bwMode="auto">
          <a:xfrm>
            <a:off x="2514600" y="3657600"/>
            <a:ext cx="4038600" cy="30289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049962"/>
          </a:xfrm>
        </p:spPr>
        <p:txBody>
          <a:bodyPr>
            <a:normAutofit/>
          </a:bodyPr>
          <a:lstStyle/>
          <a:p>
            <a:r>
              <a:rPr lang="lv-LV" sz="2800" dirty="0" smtClean="0"/>
              <a:t>1906.gadā skolu pārbūvēja</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3076" name="Picture 4" descr="H:\galgauskas skola\DSCN0843.jpg"/>
          <p:cNvPicPr>
            <a:picLocks noChangeAspect="1" noChangeArrowheads="1"/>
          </p:cNvPicPr>
          <p:nvPr/>
        </p:nvPicPr>
        <p:blipFill>
          <a:blip r:embed="rId2" cstate="print"/>
          <a:srcRect/>
          <a:stretch>
            <a:fillRect/>
          </a:stretch>
        </p:blipFill>
        <p:spPr bwMode="auto">
          <a:xfrm>
            <a:off x="1905000" y="2133600"/>
            <a:ext cx="5283200" cy="3962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lv-LV" sz="2800" dirty="0" smtClean="0"/>
              <a:t>1936.gada 14.martā no elektrības īssavienojuma skolas nams nodega. </a:t>
            </a: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t>
            </a:r>
            <a:br>
              <a:rPr lang="lv-LV" sz="2800" dirty="0" smtClean="0"/>
            </a:br>
            <a:endParaRPr lang="lv-LV" sz="2800" dirty="0"/>
          </a:p>
        </p:txBody>
      </p:sp>
      <p:pic>
        <p:nvPicPr>
          <p:cNvPr id="4098" name="Picture 2" descr="H:\galgauskas skola\DSCN0837.jpg"/>
          <p:cNvPicPr>
            <a:picLocks noChangeAspect="1" noChangeArrowheads="1"/>
          </p:cNvPicPr>
          <p:nvPr/>
        </p:nvPicPr>
        <p:blipFill>
          <a:blip r:embed="rId3" cstate="print"/>
          <a:srcRect/>
          <a:stretch>
            <a:fillRect/>
          </a:stretch>
        </p:blipFill>
        <p:spPr bwMode="auto">
          <a:xfrm>
            <a:off x="1905000" y="2057400"/>
            <a:ext cx="5029200" cy="3771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ormAutofit/>
          </a:bodyPr>
          <a:lstStyle/>
          <a:p>
            <a:r>
              <a:rPr lang="lv-LV" sz="2800" dirty="0" smtClean="0"/>
              <a:t>Apmēram viena gada </a:t>
            </a:r>
            <a:r>
              <a:rPr lang="lv-LV" sz="2800" dirty="0" smtClean="0"/>
              <a:t>laikā </a:t>
            </a:r>
            <a:r>
              <a:rPr lang="lv-LV" sz="2800" dirty="0" smtClean="0"/>
              <a:t>tika uzcelta jauna skolas ēka</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5122" name="Picture 2" descr="H:\galgauskas skola\DSCN0848.jpg"/>
          <p:cNvPicPr>
            <a:picLocks noChangeAspect="1" noChangeArrowheads="1"/>
          </p:cNvPicPr>
          <p:nvPr/>
        </p:nvPicPr>
        <p:blipFill>
          <a:blip r:embed="rId2" cstate="print"/>
          <a:srcRect/>
          <a:stretch>
            <a:fillRect/>
          </a:stretch>
        </p:blipFill>
        <p:spPr bwMode="auto">
          <a:xfrm>
            <a:off x="457200" y="2286000"/>
            <a:ext cx="4064000" cy="3048000"/>
          </a:xfrm>
          <a:prstGeom prst="rect">
            <a:avLst/>
          </a:prstGeom>
          <a:noFill/>
        </p:spPr>
      </p:pic>
      <p:pic>
        <p:nvPicPr>
          <p:cNvPr id="4" name="Picture 2" descr="H:\galgauskas skola\DSCN0849.jpg"/>
          <p:cNvPicPr>
            <a:picLocks noChangeAspect="1" noChangeArrowheads="1"/>
          </p:cNvPicPr>
          <p:nvPr/>
        </p:nvPicPr>
        <p:blipFill>
          <a:blip r:embed="rId3" cstate="print"/>
          <a:srcRect/>
          <a:stretch>
            <a:fillRect/>
          </a:stretch>
        </p:blipFill>
        <p:spPr bwMode="auto">
          <a:xfrm>
            <a:off x="4699000" y="2286000"/>
            <a:ext cx="4064000" cy="304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278562"/>
          </a:xfrm>
        </p:spPr>
        <p:txBody>
          <a:bodyPr>
            <a:normAutofit fontScale="90000"/>
          </a:bodyPr>
          <a:lstStyle/>
          <a:p>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1937.gada </a:t>
            </a:r>
            <a:r>
              <a:rPr lang="lv-LV" sz="2800" dirty="0" smtClean="0"/>
              <a:t>24.oktobrī atklāja jauno skolas namu</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Skola </a:t>
            </a:r>
            <a:r>
              <a:rPr lang="lv-LV" sz="2800" dirty="0" smtClean="0"/>
              <a:t>uzcelta pēc inženiera </a:t>
            </a:r>
            <a:r>
              <a:rPr lang="lv-LV" sz="2800" dirty="0" err="1" smtClean="0"/>
              <a:t>Bergkinda</a:t>
            </a:r>
            <a:r>
              <a:rPr lang="lv-LV" sz="2800" dirty="0" smtClean="0"/>
              <a:t> un arhitekta </a:t>
            </a:r>
            <a:r>
              <a:rPr lang="lv-LV" sz="2800" dirty="0" err="1" smtClean="0"/>
              <a:t>Leimaņa</a:t>
            </a:r>
            <a:r>
              <a:rPr lang="lv-LV" sz="2800" dirty="0" smtClean="0"/>
              <a:t> projekta</a:t>
            </a:r>
            <a:r>
              <a:rPr lang="lv-LV" sz="2800" dirty="0" smtClean="0"/>
              <a:t>.</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pic>
        <p:nvPicPr>
          <p:cNvPr id="3" name="Picture 2" descr="H:\Mani dokumenti\Galgauskas skola\Galgauska pargajiens\DSCN1161.jpg"/>
          <p:cNvPicPr/>
          <p:nvPr/>
        </p:nvPicPr>
        <p:blipFill>
          <a:blip r:embed="rId2" cstate="print"/>
          <a:srcRect/>
          <a:stretch>
            <a:fillRect/>
          </a:stretch>
        </p:blipFill>
        <p:spPr bwMode="auto">
          <a:xfrm>
            <a:off x="457200" y="1828800"/>
            <a:ext cx="3962400" cy="2819400"/>
          </a:xfrm>
          <a:prstGeom prst="rect">
            <a:avLst/>
          </a:prstGeom>
          <a:noFill/>
          <a:ln w="9525">
            <a:noFill/>
            <a:miter lim="800000"/>
            <a:headEnd/>
            <a:tailEnd/>
          </a:ln>
        </p:spPr>
      </p:pic>
      <p:pic>
        <p:nvPicPr>
          <p:cNvPr id="4" name="Content Placeholder 3" descr="DSCN0850.jpg"/>
          <p:cNvPicPr>
            <a:picLocks noChangeAspect="1"/>
          </p:cNvPicPr>
          <p:nvPr/>
        </p:nvPicPr>
        <p:blipFill>
          <a:blip r:embed="rId3"/>
          <a:srcRect/>
          <a:stretch>
            <a:fillRect/>
          </a:stretch>
        </p:blipFill>
        <p:spPr>
          <a:xfrm>
            <a:off x="4876800" y="1828800"/>
            <a:ext cx="3758521" cy="2819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550</Words>
  <Application>Microsoft Office PowerPoint</Application>
  <PresentationFormat>On-screen Show (4:3)</PresentationFormat>
  <Paragraphs>37</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Galgauskas pamatskola      </vt:lpstr>
      <vt:lpstr>Galgauskas skolas saknes meklējamas ap 1830.gadu. Koka materiālus skolas celšanai dāvājis barons Mengdens, bet skolu cēlis pagasts par saviem līdzekļiem. Skolotāju vietā strādāja cilvēki, kas mācēja lasīt, mācītājs pārbaudīja viņu darbu. Mācīšanu veikuši arī ceļojošie skolotāji.  </vt:lpstr>
      <vt:lpstr>1848.gadā pirmais skolas nams nodega. Jaunu skolas namu uzcēla 1851.gadā Vietas upes malā. Ēka uzcelta pēc zviedru laika skolu parauga.      </vt:lpstr>
      <vt:lpstr>1868.gadā uzcēla pagastnamu, kura augšstāvā izbūvēja telpas skolai – klasi, skolotāja dzīvokli, guļamistabu meitenēm. Vecajā skolā palika zēnu guļamistaba, ēdamistaba un skolotāja dzīvoklis. Tā nokārtojās zēnu un meiteņu vienlaicīga iešana skolā.      </vt:lpstr>
      <vt:lpstr>1891./92.gadā pagasts uzcēla jaunu skolas ēku. Būvējot netika ievēroti nepieciešamie aizsardzības pasākumi, tāpēc drīz sienās un grīdā parādījās puve. 1894.gadā pie skolas tika ierīkots augļu dārzs. Skolotājs Pēteris Biezais nodibināja kori, pūtēju orķestri, teātri, bibliotēku. 1899.gadā skola iegādājās modernas ērģeles, kādu nebija nevienā apkārtnes skolā.        </vt:lpstr>
      <vt:lpstr>1906.gadā skolu pārbūvēja.         </vt:lpstr>
      <vt:lpstr>1936.gada 14.martā no elektrības īssavienojuma skolas nams nodega.            </vt:lpstr>
      <vt:lpstr>Apmēram viena gada laikā tika uzcelta jauna skolas ēka.        </vt:lpstr>
      <vt:lpstr>      1937.gada 24.oktobrī atklāja jauno skolas namu.           Skola uzcelta pēc inženiera Bergkinda un arhitekta Leimaņa projekta.      </vt:lpstr>
      <vt:lpstr>Slide 10</vt:lpstr>
      <vt:lpstr>1937.gada oktobrī laikraksts „Jaunākās Ziņas” rakstīja: „Tā ir modernākā lauku skolas ēka ne vien Madonas apriņķī, bet plašā apkaimē.” Skolā bija saulainas klases, internāta telpas, ēdamzāle, virtuve, ūdensvads, kanalizācija, centrālā apkure, elektriskais apgaismojums. Rosīgi darbojās 542.mazpulks. Skolēni un skolotāji bija aktīvi pašdarbnieki, darbojās koris un dramatiskais pulciņš.</vt:lpstr>
      <vt:lpstr>1940.gada 2.jūnijā tika iesvētīts Galgauskas Veišu pamatskolas karogs. Karoga metu izgatavojis mākslinieks Jūlijs Madernieks.     </vt:lpstr>
      <vt:lpstr>2006.gada 22.decembrī iesvētītais Galgauskas pamatskolas karogs (darināts TLMS studijā „Sagša”). Karoga centrā redzams skolas aizsardzības un laba vēlējuma simbols – no dibināšanas gada, mēneša un datuma izskaitļots ornaments zaļā un gaiši zilā izpildījumā. Zilā ir Vijatas upe, kas tek gar skolu, bet zaļā ir dzīvības krāsa.       </vt:lpstr>
      <vt:lpstr>  „Skola …Tāpat kā senāk gaiša un aicinoša bijīgi atkāpušos Galgauskas zaļo mežu ielokā, ceļu tīklu ieskauta, blakus bērzu zeltainajām svecēm rudenī! Skolas nams, – Gaismas pils Vietas upes krastmalas kalniņā, upes, kas joprojām burbuļodama tek, tāpat kā burbuļoja priekš 100 gadiem, dziedot jaunai skolai šūpļa dziesmu, un audzinot to kā savu meitu lielu, gudru un daiļu par godu un slavu Latvijai!”   /skolas pārzinis Alvils Klēbahs – Kalnietis 1937. gadā./        </vt:lpstr>
      <vt:lpstr>              Kur atrodas skola?          Gulbenes novada Galgauskas pagastā, 19 km no Gulbenes.              </vt:lpstr>
      <vt:lpstr> Vispārīgā informācija par pagastu:  Galgauskas pagasts atrodas rajona rietumu daļā. Cauri pagastam tek Tirzas upe un tās pietekas – Gosupe, Vijata /Vieta/, Lāčupe. Lielākais ezers – Galgauskas ezers. Lielākais purvs – Salas purvs. Uz ziemeļiem no Tirzas upes plešas lieli mežu masīvi. Meži aizņem 4423,2 ha jeb 45% pagasta platības. Galgauskas pagasts var lepoties ar senu un tradīcijām bagātu vēsturi. Vēl 20.gadsimta sākumā to sauca par Golgovsku. Šis nelatviskais nosaukums nāk kā mantojums no poļu laikiem Vidzemē, 16.gs. otrajā pusē, kad šejienes muiža piederējusi poļu panam Golgovskim. </vt:lpstr>
      <vt:lpstr>Pagasta kopējā platība:  9829 ha  Iedzīvotāju skaits:  714  Uzņēmējdarbība:  Galgauskas pagastā ir 19 zemnieku saimniecības un 260 piemājas saimniecības. </vt:lpstr>
      <vt:lpstr>  Kultūras un dabas pieminekļi  Nozīmīgākie Galgauskas pagasta vietējās nozīmes kultūras pieminekļi ir: Galgauskas pamatskolas ēka un Galgauskas Dziedāšanas biedrības nams.         Nozīmīgākie un īpaši aizsargājamie dabas objekti ir: dižkoks – Žuburu ozols (7m), ozols pie „Ozoliņu” mājām (5,2m), ozols pie „Nikliņu” mājām (4m). Vietējās nozīmes dabas aizsargājamo objektu sarakstā ietverts arī Plēķu laukakmens, tā apkārtmērs 14 metri. Akmens ir sarkanbrūns, lielkristalisks rapakivi granīts. Vietējās nozīmes arheoloģijas pieminekļi ir arī divi pilskalni. Bļodas kalns atrodas 2 km attālumā no Galgauskas centra. Tas ir 5-6 m augsts kalns, kuru veido viegla smilts. Nostāsti vēsta, ka kalnā nogrimusi baznīca. Ausenes pilskalns atrodas 500 m uz dienvidaustrumiem no „Lazdukalna” mājām, lauka vidū, 5-6 m augstā uzkalnā. </vt:lpstr>
      <vt:lpstr>Ievērojamas personības:   Galgausnieši pamatoti lepojas ar saviem novadniekiem: dzejniekiem un rakstniekiem – Birzmalieti, Jāni Baltiņu, Alvilu Cepli, Alfonsu Franci, Alisi Kroni – Lauriņu, Viju Poļaku-Rikveili, Artūru Snipu, folkloristi Ritu Drīzuli, fotogrāfu Ferdinandu Knoku, kordiriģentu Haraldu Medni, novadpētnieku Oļģertu Miezīti, gleznotāju Kārli Dekteru un biznesmeni Gundegu Sauškinu.</vt:lpstr>
      <vt:lpstr>Skolas vadība:  Iveta Dzene – direktore Elita Birže – direktores vietniece izglītības jomā Liena Silauniece – audzināšanas un interešu izglītības darba koordinatore Aivars Dzenis – saimniecības daļas vadītājs  </vt:lpstr>
      <vt:lpstr> Pedagogu kvalifikācija  Skolā strādā 16 pedagogi, no tiem 11 pedagogi pamatdarbā. Ar maģistra grādu 4 jeb 25 % pedagogi.  Skolā ir atbalsta personāls – logopēds, Gulbenes novada Izglītības, kultūras un sporta (turpmāk –IKS) nodaļas piesaistīts psihologs.  </vt:lpstr>
      <vt:lpstr>Izglītības programmas:  • Vispārizglītojošā pirmsskolas izglītības programma • Vispārējās pamatizglītības programma • Speciālās pamatizglītības programma izglītojamiem ar psihiskās attīstības aizturi un grūtībām mācībās,  kuri integrēti vispārējās izglītības iestādē • Speciālās pamatizglītības programma izglītojamiem ar garīgās attīstības traucējumiem</vt:lpstr>
      <vt:lpstr>Interešu izglītība:  • Teātra pulciņš • Koris • Vokāli instrumentālais ansamblis • Vides pulciņš „ Gliemezis”  • Kokapstrādes pulciņš • Lietišķās mākslas pulciņš • Galgauskas 542.mazpulks • Vispārējā fiziskā sagatavotība • Tautu deju pulciņš • Animācijas pulciņš</vt:lpstr>
      <vt:lpstr>Mazpulcēnu aktivitātes: ▪ Mazpulcēni gatavo putnu barotavas un palīdz viņiem sagaidīt pavasari. ▪ Mazpulcēni ciemojās Kalsnavas arborētumā, Čiekurkaltē, apmeklēja kokaudzētavu ” Podiņi” Lubānā un apskata akmeņu, krūzīšu un seno darba rīku kolekciju ” Vaidavās”.   ▪ Mazpulkiem „Burkānprāts” -  cepām, griezām, rīvējām burkānus un no tiem gatavojām garšīgus ēdienus, ar kuriem arī mielojāmies. ▪ “Sēņošanas maratons”.   ▪ Esam iesaistījušies GRUNTWIG projektā „Green fingers” – latviskojot „Zaļie pirkstiņi”, ar mērķi popularizēt zaļo domāšanu un rosināt bērnus apgūt vecvecāku pieredzi.     </vt:lpstr>
      <vt:lpstr>Vides pulciņš „Gliemezis ”  ▪ Upes takas augu pētīšana rudenī  ▪ akcija „Vāksim zīles”  ▪ makulatūras vākšana, akcija “Izglābsim koku!”  ▪ ekskursija uz Gulbenes notekūdeņu attīrīšanas iekārtām, kur uzzinājām un redzējām, ka notekūdeņus attīra gan no dūņām, gan no atkritumiem, smiltīm un taukiem. Pārliecinājāmies, ka tuvējā Asarīšu upē ieplūst attīrīts, tīrs ūdens.  ▪ meža dzīvnieku  barošana ar zīlēm, āboliem, kāpostiem </vt:lpstr>
      <vt:lpstr>Upes taka   2008.gada pavasarī skolas tuvumā – Vijatas upes krastā  izveidota Upes taka – zaļā klase.       </vt:lpstr>
      <vt:lpstr>Īpašie piedāvājumi:  • Individuālā instrumentu spēle un vokālā dziedāšana • Kopš 2007.gada Gulbenes Mākslas skolas filiāle ar divām klasēm Galgauskā (bērni apgūt zīmēšanu, gleznošanu, kompozīciju, mākslas valodas pamatus, kā arī darbu materiālā)  • Internāts skolas un pirmsskolas sagatavošanas grupas audzēkņiem • Pirmsskolas sagatavošanas grupa „Pīlādzītis” bērniem vecumā no 1,5 gadiem </vt:lpstr>
      <vt:lpstr>Aktīvi darbojamies:   • Mammasdabas un Ekoskolu programmā (skolai 4.gadu piešķirts Ekoskolas nosaukums) • Latvijas Dabas muzeja organizētajā konkursā „Cielavas gudrības” (esam koordinatorskola) • Dabaszinātņu un matemātikas centra organizētajā matemātikas konkursā • Starptautiskā konkursā „Mācoties no dabas” (sadarbībā ar Bērnu Vides skolu) </vt:lpstr>
      <vt:lpstr>Ekoskola:   ▪ Piedalīšanās plakātu konkursā „ Par tīru Baltijas jūru”  ▪ Izlietoto bateriju vākšanas konkurss  ▪ Darbs pie tēmas „Mežs”  ▪ Piedalīšanās akcijā „ Zaļākai Latvijai”  ▪ Piedalīšanās Meža dienās  ▪ Meža zvēru barošana  ▪ Piedalīšanās Vides spēļu konkursā  </vt:lpstr>
      <vt:lpstr>Skolas labvēlis – Vasīlijs Karolis      </vt:lpstr>
      <vt:lpstr>V.Karoļa ziedotā  nauda tika izmantota kā līdzfinansējums Galgauskas sporta zāles celtniecībai. Sporta zāli tika nolemts būvēt pie Galgauskas pagasta ēkas. Sporta zāles būvniecība Galgauskā sākās 2011.gada jūnija sākumā. Būvniecības darbus veica SIA "RCI Gulbene".     </vt:lpstr>
      <vt:lpstr>Sporta zāle -  tas  bija senlolots skolas un skolēnu sapnis. Tāpēc Galgauskas pamatskolas skolēni cītīgi sekoja līdzi, kā rosās celtnieki un ar lielu nepacietību gaidīja, kad viņi varēs sākt sportot jaunajā sporta zālē.</vt:lpstr>
      <vt:lpstr>2011.gada decembrī, Ziemassvētku priekšvakarā Galgauskas pamatskolas kolektīvs un pagasta iedzīvotāji sagaidīja brīnišķu dāvanu – sporta zāli Galgauskā.        </vt:lpstr>
      <vt:lpstr>Sporta zāle tapusi pateicoties kādreizējam Galgauskas pamatskolas skolēnam, skolas labvēlim Vasīlijam Karolim, kurš ievērojamu daļu uzkrājumu pēc savas nāves novēlējis tieši Galgauskas skolai, kā arī Eiropas Lauksaimniecības fonda lauku attīstībai Latvijas Lauku attīstības programmas 2007.-2013. gadam pasākuma „Pamatpakalpojumi ekonomikai un iedzīvotājiem” ietvaros atbalstītajam projektam „Galgauskas sporta zāles būvniecība un palīgtelpu rekonstrukcija un aprīkošana”.       </vt:lpstr>
      <vt:lpstr>Lielajā un skaistajā sporta zālē notiek sporta stundas. Arī Galgauskas iedzīvotāji var spēlēt dažādas sporta spēles.       </vt:lpstr>
      <vt:lpstr>Sporta zālē var uzspēlēt arī dažādas galda spēles – tenisu, novusu.         </vt:lpstr>
      <vt:lpstr>Skolas tradīcijas: ▪ Sporta diena mācību gadu uzsākot.  ▪ Latviskās tautas tradīcijas – Mārtiņdienas tirdziņš, Meteņi.  ▪ Valsts svētku atzīmēšana.        ▪ Mācību ekskursijas.  ▪ Ziemassvētku pateicības (skolēni, kas ar labām sekmēm beidza mācību gada 1.semestri, saņēma tencinājuma rakstu, skolas pildspalvu un krāšņu piparkūku pie Ziemassvētku eglītes).                                                      ▪ Vasaras nometnes, šovasar - “Mūsu pēdas pasaulē”.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Galgauskas pamatskola      </dc:title>
  <dc:creator/>
  <cp:lastModifiedBy>Lietotajs</cp:lastModifiedBy>
  <cp:revision>48</cp:revision>
  <dcterms:created xsi:type="dcterms:W3CDTF">2006-08-16T00:00:00Z</dcterms:created>
  <dcterms:modified xsi:type="dcterms:W3CDTF">2013-07-10T23:38:52Z</dcterms:modified>
</cp:coreProperties>
</file>